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8"/>
  </p:notesMasterIdLst>
  <p:sldIdLst>
    <p:sldId id="271" r:id="rId2"/>
    <p:sldId id="273" r:id="rId3"/>
    <p:sldId id="274" r:id="rId4"/>
    <p:sldId id="275" r:id="rId5"/>
    <p:sldId id="280" r:id="rId6"/>
    <p:sldId id="27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>
          <a:bevelT w="165100" prst="coolSlant"/>
        </a:sp3d>
      </c:spPr>
    </c:sideWall>
    <c:backWall>
      <c:thickness val="0"/>
      <c:spPr>
        <a:scene3d>
          <a:camera prst="orthographicFront"/>
          <a:lightRig rig="threePt" dir="t"/>
        </a:scene3d>
        <a:sp3d>
          <a:bevelT w="165100" prst="coolSlant"/>
        </a:sp3d>
      </c:spPr>
    </c:backWall>
    <c:plotArea>
      <c:layout>
        <c:manualLayout>
          <c:layoutTarget val="inner"/>
          <c:xMode val="edge"/>
          <c:yMode val="edge"/>
          <c:x val="1.0607500941653316E-3"/>
          <c:y val="1.6488112215303642E-3"/>
          <c:w val="0.99893924990583471"/>
          <c:h val="0.697195578814458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 на 01.04.2018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148823082763865E-2"/>
                  <c:y val="0.23402223411517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1A7-4B4E-8D74-D0EEF0DDAA18}"/>
                </c:ext>
              </c:extLst>
            </c:dLbl>
            <c:dLbl>
              <c:idx val="1"/>
              <c:layout>
                <c:manualLayout>
                  <c:x val="-4.5558086560364463E-3"/>
                  <c:y val="6.3592998400861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C87-4A2F-9918-5BFC40074E32}"/>
                </c:ext>
              </c:extLst>
            </c:dLbl>
            <c:dLbl>
              <c:idx val="4"/>
              <c:layout>
                <c:manualLayout>
                  <c:x val="-4.555808656036558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C87-4A2F-9918-5BFC40074E3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Арендная плата за земельные участки</c:v>
                </c:pt>
                <c:pt idx="1">
                  <c:v>Доходы от сдачи в аренду муниципального имущества</c:v>
                </c:pt>
                <c:pt idx="2">
                  <c:v>Плата за коммерческий наем жилых помещений</c:v>
                </c:pt>
                <c:pt idx="3">
                  <c:v>Доходы от оказания платных услуг</c:v>
                </c:pt>
                <c:pt idx="4">
                  <c:v>Доходы от продажи земельных участков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6480</c:v>
                </c:pt>
                <c:pt idx="1">
                  <c:v>874.8</c:v>
                </c:pt>
                <c:pt idx="2">
                  <c:v>152.69999999999999</c:v>
                </c:pt>
                <c:pt idx="3">
                  <c:v>1.5</c:v>
                </c:pt>
                <c:pt idx="4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A7-4B4E-8D74-D0EEF0DDAA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поступление на 01.04.2018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744115413819012E-3"/>
                  <c:y val="8.6486477825171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1A7-4B4E-8D74-D0EEF0DDAA18}"/>
                </c:ext>
              </c:extLst>
            </c:dLbl>
            <c:dLbl>
              <c:idx val="1"/>
              <c:layout>
                <c:manualLayout>
                  <c:x val="2.8853454821564161E-2"/>
                  <c:y val="7.8855318017068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1A7-4B4E-8D74-D0EEF0DDAA18}"/>
                </c:ext>
              </c:extLst>
            </c:dLbl>
            <c:dLbl>
              <c:idx val="4"/>
              <c:layout>
                <c:manualLayout>
                  <c:x val="2.4297646165527827E-2"/>
                  <c:y val="7.63115980810327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C87-4A2F-9918-5BFC40074E3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Арендная плата за земельные участки</c:v>
                </c:pt>
                <c:pt idx="1">
                  <c:v>Доходы от сдачи в аренду муниципального имущества</c:v>
                </c:pt>
                <c:pt idx="2">
                  <c:v>Плата за коммерческий наем жилых помещений</c:v>
                </c:pt>
                <c:pt idx="3">
                  <c:v>Доходы от оказания платных услуг</c:v>
                </c:pt>
                <c:pt idx="4">
                  <c:v>Доходы от продажи земельных участков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2708.2</c:v>
                </c:pt>
                <c:pt idx="1">
                  <c:v>1046.8</c:v>
                </c:pt>
                <c:pt idx="2">
                  <c:v>43.9</c:v>
                </c:pt>
                <c:pt idx="3">
                  <c:v>1.3</c:v>
                </c:pt>
                <c:pt idx="4">
                  <c:v>97.7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A7-4B4E-8D74-D0EEF0DDAA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9307904"/>
        <c:axId val="99309440"/>
        <c:axId val="0"/>
      </c:bar3DChart>
      <c:catAx>
        <c:axId val="9930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ru-RU"/>
          </a:p>
        </c:txPr>
        <c:crossAx val="99309440"/>
        <c:crosses val="autoZero"/>
        <c:auto val="1"/>
        <c:lblAlgn val="ctr"/>
        <c:lblOffset val="100"/>
        <c:noMultiLvlLbl val="0"/>
      </c:catAx>
      <c:valAx>
        <c:axId val="99309440"/>
        <c:scaling>
          <c:orientation val="minMax"/>
        </c:scaling>
        <c:delete val="1"/>
        <c:axPos val="l"/>
        <c:majorGridlines>
          <c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</c:majorGridlines>
        <c:numFmt formatCode="0.0" sourceLinked="1"/>
        <c:majorTickMark val="none"/>
        <c:minorTickMark val="none"/>
        <c:tickLblPos val="nextTo"/>
        <c:crossAx val="99307904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0.74306</cdr:x>
      <cdr:y>0.27447</cdr:y>
    </cdr:from>
    <cdr:to>
      <cdr:x>0.75167</cdr:x>
      <cdr:y>0.28888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214144" y="1370335"/>
          <a:ext cx="72005" cy="7194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0.74306</cdr:x>
      <cdr:y>0.14466</cdr:y>
    </cdr:from>
    <cdr:to>
      <cdr:x>0.75167</cdr:x>
      <cdr:y>0.15907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214144" y="722263"/>
          <a:ext cx="72005" cy="7194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0.79336</cdr:x>
      <cdr:y>0.61094</cdr:y>
    </cdr:from>
    <cdr:to>
      <cdr:x>0.84502</cdr:x>
      <cdr:y>0.65416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635080" y="3052936"/>
          <a:ext cx="432048" cy="216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0.76028</cdr:x>
      <cdr:y>0.1014</cdr:y>
    </cdr:from>
    <cdr:to>
      <cdr:x>0.95832</cdr:x>
      <cdr:y>0.27447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358160" y="506239"/>
          <a:ext cx="165618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0.76889</cdr:x>
      <cdr:y>0.11582</cdr:y>
    </cdr:from>
    <cdr:to>
      <cdr:x>0.96693</cdr:x>
      <cdr:y>0.2312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430168" y="578253"/>
          <a:ext cx="1656219" cy="576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0.76028</cdr:x>
      <cdr:y>0.1014</cdr:y>
    </cdr:from>
    <cdr:to>
      <cdr:x>0.95832</cdr:x>
      <cdr:y>0.21678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358160" y="506239"/>
          <a:ext cx="1656219" cy="576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Уточненный план на 01.07.2018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0.76889</cdr:x>
      <cdr:y>0.2312</cdr:y>
    </cdr:from>
    <cdr:to>
      <cdr:x>0.93248</cdr:x>
      <cdr:y>0.38985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30168" y="1154311"/>
          <a:ext cx="1368095" cy="792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Фактическое поступление на 01.07.2018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B07359-95BE-490E-8261-E3F594EF3FDF}" type="datetimeFigureOut">
              <a:rPr lang="ru-RU"/>
              <a:pPr>
                <a:defRPr/>
              </a:pPr>
              <a:t>23.10.2018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B75C627-D0EA-480E-8A5A-A4CA057B5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680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DE4AA3-5956-4D72-B1D1-D5AF849FC988}" type="datetimeFigureOut">
              <a:rPr lang="ru-RU" smtClean="0"/>
              <a:pPr>
                <a:defRPr/>
              </a:pPr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42A3E-C62A-4167-98CD-02226A237A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86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CA34DE-CDA8-4B0B-88A7-F044C1100A9A}" type="datetimeFigureOut">
              <a:rPr lang="ru-RU" smtClean="0"/>
              <a:pPr>
                <a:defRPr/>
              </a:pPr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E1D6C-E1B7-4AB7-9B79-530F06B81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04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71B0A-C845-4084-93A8-079059BD84EA}" type="datetimeFigureOut">
              <a:rPr lang="ru-RU" smtClean="0"/>
              <a:pPr>
                <a:defRPr/>
              </a:pPr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3D1BB-B105-4F43-8113-B9E59D436B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94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9F345-287B-4A20-AE2D-17AE3FCE4F3C}" type="datetimeFigureOut">
              <a:rPr lang="ru-RU" smtClean="0"/>
              <a:pPr>
                <a:defRPr/>
              </a:pPr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E0CD0-2B35-4330-A400-1868B419B9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44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01AA3A-8843-4F61-90CF-DE86BFF2A946}" type="datetimeFigureOut">
              <a:rPr lang="ru-RU" smtClean="0"/>
              <a:pPr>
                <a:defRPr/>
              </a:pPr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6A884-0B9A-467B-B89F-85C1C5DF24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4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A08D9B-437B-4033-9E35-E810DF0C37B9}" type="datetimeFigureOut">
              <a:rPr lang="ru-RU" smtClean="0"/>
              <a:pPr>
                <a:defRPr/>
              </a:pPr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BD9BB-96AB-43DB-8043-72D56FF70E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84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ECD37-4E85-42C1-AC0D-127A7FBBA149}" type="datetimeFigureOut">
              <a:rPr lang="ru-RU" smtClean="0"/>
              <a:pPr>
                <a:defRPr/>
              </a:pPr>
              <a:t>23.10.2018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8785E-1C6E-4656-8014-A70FC440B5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25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2662AA-038F-44CF-9FD9-66F2CD3DE0C1}" type="datetimeFigureOut">
              <a:rPr lang="ru-RU" smtClean="0"/>
              <a:pPr>
                <a:defRPr/>
              </a:pPr>
              <a:t>23.10.2018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BF1FD-0DB0-4944-9568-4512F68048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93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E1847-3A03-4ADE-868E-723B5196B1DD}" type="datetimeFigureOut">
              <a:rPr lang="ru-RU" smtClean="0"/>
              <a:pPr>
                <a:defRPr/>
              </a:pPr>
              <a:t>23.10.2018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05A47-1E8E-43D1-AA0A-D9918485DE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07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08313-309B-4E00-91BF-308338EBAD1B}" type="datetimeFigureOut">
              <a:rPr lang="ru-RU" smtClean="0"/>
              <a:pPr>
                <a:defRPr/>
              </a:pPr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8E6AA-6E47-4054-BA47-83B0895C21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71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649BF2-4064-4100-AB42-1B1F4F99CE08}" type="datetimeFigureOut">
              <a:rPr lang="ru-RU" smtClean="0"/>
              <a:pPr>
                <a:defRPr/>
              </a:pPr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AFE8-EC00-4EFD-98D3-B0271FDD73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41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B336B0-B5A6-473B-B653-06E32F9469D2}" type="datetimeFigureOut">
              <a:rPr lang="ru-RU" smtClean="0"/>
              <a:pPr>
                <a:defRPr/>
              </a:pPr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888C86-6210-4644-ADAD-F9966957EF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9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>
                <a:tint val="66000"/>
                <a:satMod val="160000"/>
                <a:lumMod val="98000"/>
                <a:alpha val="7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4" name="WordArt 8"/>
          <p:cNvSpPr>
            <a:spLocks noChangeArrowheads="1" noChangeShapeType="1" noTextEdit="1"/>
          </p:cNvSpPr>
          <p:nvPr/>
        </p:nvSpPr>
        <p:spPr bwMode="auto">
          <a:xfrm>
            <a:off x="395288" y="1989138"/>
            <a:ext cx="8569325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16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/>
                <a:cs typeface="Arial"/>
              </a:rPr>
              <a:t>Ин</a:t>
            </a:r>
            <a:r>
              <a:rPr lang="ru-RU" sz="2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формация об исполнении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Городского поселения Приобье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за </a:t>
            </a:r>
            <a:r>
              <a:rPr lang="en-US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 </a:t>
            </a:r>
            <a:r>
              <a:rPr lang="ru-RU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полугодие 2018 года</a:t>
            </a:r>
            <a:endParaRPr lang="ru-RU" sz="2000" b="1" kern="1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101600" dist="38100" dir="14340000" sx="98000" sy="98000" algn="ctr" rotWithShape="0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0" y="5229200"/>
            <a:ext cx="500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244583"/>
                </a:solidFill>
                <a:latin typeface="Calibri" pitchFamily="34" charset="0"/>
              </a:rPr>
              <a:t>Финансово-экономический отдел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244583"/>
                </a:solidFill>
                <a:latin typeface="Calibri" pitchFamily="34" charset="0"/>
              </a:rPr>
              <a:t>Администрации городского поселения Приобье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характеристики исполнения бюджета городского поселения Приобье за </a:t>
            </a:r>
            <a:r>
              <a:rPr lang="en-US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полугодие 2018 года</a:t>
            </a:r>
            <a:endParaRPr lang="ru-RU" sz="18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17185"/>
              </p:ext>
            </p:extLst>
          </p:nvPr>
        </p:nvGraphicFramePr>
        <p:xfrm>
          <a:off x="468313" y="1584325"/>
          <a:ext cx="8208962" cy="5037456"/>
        </p:xfrm>
        <a:graphic>
          <a:graphicData uri="http://schemas.openxmlformats.org/drawingml/2006/table">
            <a:tbl>
              <a:tblPr/>
              <a:tblGrid>
                <a:gridCol w="205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ДЕФИЦИТ \ПРОФИЦИТ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Первоначально утвержденный бюджет (Решение Совета депутатов поселения от 26.12.2018 № 50)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60 148,8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60 148,8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Уточненный бюджет на 01.07.2018  (Решение Совета депутатов от 15.02.2018 №4)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76 262,8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92 043,2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-15 780,5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Фактическое исполнение бюджета на 01.07.2018 (Решение Совета депутатов поселения от 26.07.2018 № 28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29 269,6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32 856,3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3 586,7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доходной части бюджета городского поселения Приобье за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квартал 2018 года (тыс.руб.)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3554" name="Содержимое 3" descr="Песок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830459"/>
              </p:ext>
            </p:extLst>
          </p:nvPr>
        </p:nvGraphicFramePr>
        <p:xfrm>
          <a:off x="519113" y="2052638"/>
          <a:ext cx="8248650" cy="382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4" name="Лист" r:id="rId3" imgW="8572644" imgH="3971765" progId="Excel.Sheet.8">
                  <p:embed/>
                </p:oleObj>
              </mc:Choice>
              <mc:Fallback>
                <p:oleObj name="Лист" r:id="rId3" imgW="8572644" imgH="3971765" progId="Excel.Sheet.8">
                  <p:embed/>
                  <p:pic>
                    <p:nvPicPr>
                      <p:cNvPr id="0" name="Picture 43" descr="Песок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052638"/>
                        <a:ext cx="8248650" cy="3821112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Исполнение налоговых доходов в бюджет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I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полугодие 2018 года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2457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203412"/>
              </p:ext>
            </p:extLst>
          </p:nvPr>
        </p:nvGraphicFramePr>
        <p:xfrm>
          <a:off x="401638" y="1420813"/>
          <a:ext cx="8340725" cy="512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2" name="Лист" r:id="rId3" imgW="7381719" imgH="4533776" progId="Excel.Sheet.8">
                  <p:embed/>
                </p:oleObj>
              </mc:Choice>
              <mc:Fallback>
                <p:oleObj name="Лист" r:id="rId3" imgW="7381719" imgH="4533776" progId="Excel.Sheet.8">
                  <p:embed/>
                  <p:pic>
                    <p:nvPicPr>
                      <p:cNvPr id="0" name="Picture 4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1420813"/>
                        <a:ext cx="8340725" cy="512286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1">
                            <a:alpha val="33000"/>
                          </a:schemeClr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неналоговых доходов за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полугодие 2018 года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782902"/>
              </p:ext>
            </p:extLst>
          </p:nvPr>
        </p:nvGraphicFramePr>
        <p:xfrm>
          <a:off x="446088" y="1698625"/>
          <a:ext cx="8362950" cy="49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36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бюджета городского поселения Приобье</a:t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полугодие 2018 года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6626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5825530"/>
              </p:ext>
            </p:extLst>
          </p:nvPr>
        </p:nvGraphicFramePr>
        <p:xfrm>
          <a:off x="-684584" y="1340768"/>
          <a:ext cx="5864225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9" name="Лист" r:id="rId3" imgW="5429274" imgH="4276654" progId="Excel.Sheet.8">
                  <p:embed/>
                </p:oleObj>
              </mc:Choice>
              <mc:Fallback>
                <p:oleObj name="Лист" r:id="rId3" imgW="5429274" imgH="4276654" progId="Excel.Sheet.8">
                  <p:embed/>
                  <p:pic>
                    <p:nvPicPr>
                      <p:cNvPr id="0" name="Picture 8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84584" y="1340768"/>
                        <a:ext cx="5864225" cy="461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Содержимое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410744"/>
              </p:ext>
            </p:extLst>
          </p:nvPr>
        </p:nvGraphicFramePr>
        <p:xfrm>
          <a:off x="4387664" y="1437719"/>
          <a:ext cx="5091113" cy="396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0" name="Лист" r:id="rId5" imgW="4448019" imgH="3467224" progId="Excel.Sheet.8">
                  <p:embed/>
                </p:oleObj>
              </mc:Choice>
              <mc:Fallback>
                <p:oleObj name="Лист" r:id="rId5" imgW="4448019" imgH="3467224" progId="Excel.Sheet.8">
                  <p:embed/>
                  <p:pic>
                    <p:nvPicPr>
                      <p:cNvPr id="0" name="Picture 8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664" y="1437719"/>
                        <a:ext cx="5091113" cy="3968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2138</TotalTime>
  <Words>142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Тема Office</vt:lpstr>
      <vt:lpstr>Лист Microsoft Excel 97–2003</vt:lpstr>
      <vt:lpstr>Лист</vt:lpstr>
      <vt:lpstr>Презентация PowerPoint</vt:lpstr>
      <vt:lpstr>Общие характеристики исполнения бюджета городского поселения Приобье за I полугодие 2018 года</vt:lpstr>
      <vt:lpstr>Исполнение доходной части бюджета городского поселения Приобье за I квартал 2018 года (тыс.руб.)</vt:lpstr>
      <vt:lpstr>Исполнение налоговых доходов в бюджет  за   I полугодие 2018 года</vt:lpstr>
      <vt:lpstr>Структура неналоговых доходов за I полугодие 2018 года</vt:lpstr>
      <vt:lpstr>Расходы бюджета городского поселения Приобье  за I полугодие 2018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Мазуренко, Аксана Юрьевна</cp:lastModifiedBy>
  <cp:revision>201</cp:revision>
  <dcterms:modified xsi:type="dcterms:W3CDTF">2018-10-23T11:06:06Z</dcterms:modified>
</cp:coreProperties>
</file>