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92" r:id="rId5"/>
    <p:sldId id="259" r:id="rId6"/>
    <p:sldId id="280" r:id="rId7"/>
    <p:sldId id="277" r:id="rId8"/>
    <p:sldId id="265" r:id="rId9"/>
    <p:sldId id="279" r:id="rId10"/>
    <p:sldId id="281" r:id="rId11"/>
    <p:sldId id="267" r:id="rId12"/>
    <p:sldId id="282" r:id="rId13"/>
    <p:sldId id="283" r:id="rId14"/>
    <p:sldId id="269" r:id="rId15"/>
    <p:sldId id="275" r:id="rId16"/>
    <p:sldId id="278" r:id="rId17"/>
    <p:sldId id="266" r:id="rId18"/>
    <p:sldId id="287" r:id="rId19"/>
    <p:sldId id="284" r:id="rId20"/>
    <p:sldId id="286" r:id="rId21"/>
    <p:sldId id="285" r:id="rId22"/>
    <p:sldId id="288" r:id="rId23"/>
    <p:sldId id="289" r:id="rId24"/>
    <p:sldId id="290" r:id="rId25"/>
    <p:sldId id="291" r:id="rId26"/>
    <p:sldId id="268" r:id="rId27"/>
    <p:sldId id="273" r:id="rId28"/>
    <p:sldId id="274" r:id="rId29"/>
    <p:sldId id="270" r:id="rId30"/>
    <p:sldId id="271" r:id="rId31"/>
    <p:sldId id="27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8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png"/><Relationship Id="rId4" Type="http://schemas.openxmlformats.org/officeDocument/2006/relationships/image" Target="../media/image5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4910" y="935420"/>
            <a:ext cx="9806152" cy="3447393"/>
          </a:xfrm>
        </p:spPr>
        <p:txBody>
          <a:bodyPr/>
          <a:lstStyle/>
          <a:p>
            <a:r>
              <a:rPr lang="ru-RU" sz="5500" b="1" dirty="0" smtClean="0"/>
              <a:t>Начисление</a:t>
            </a:r>
            <a:br>
              <a:rPr lang="ru-RU" sz="5500" b="1" dirty="0" smtClean="0"/>
            </a:br>
            <a:r>
              <a:rPr lang="ru-RU" sz="5500" b="1" dirty="0" smtClean="0"/>
              <a:t>гражданам платы</a:t>
            </a:r>
            <a:br>
              <a:rPr lang="ru-RU" sz="5500" b="1" dirty="0" smtClean="0"/>
            </a:br>
            <a:r>
              <a:rPr lang="ru-RU" sz="5500" b="1" dirty="0" smtClean="0"/>
              <a:t>за </a:t>
            </a:r>
            <a:r>
              <a:rPr lang="ru-RU" sz="5500" b="1" dirty="0" err="1" smtClean="0"/>
              <a:t>жилищно</a:t>
            </a:r>
            <a:r>
              <a:rPr lang="ru-RU" sz="5500" b="1" dirty="0" smtClean="0"/>
              <a:t> – коммунальные услуги</a:t>
            </a:r>
            <a:endParaRPr lang="ru-RU" sz="5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6662" y="4529959"/>
            <a:ext cx="9186042" cy="1492469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Муниципальное Предприятие</a:t>
            </a:r>
          </a:p>
          <a:p>
            <a:pPr algn="r"/>
            <a:r>
              <a:rPr lang="ru-RU" sz="2000" b="1" dirty="0" smtClean="0"/>
              <a:t>«Эксплуатационная Генерирующая компания»</a:t>
            </a:r>
          </a:p>
          <a:p>
            <a:pPr algn="r"/>
            <a:r>
              <a:rPr lang="ru-RU" sz="2000" b="1" dirty="0" smtClean="0"/>
              <a:t>муниципального образования городское поселение </a:t>
            </a:r>
            <a:r>
              <a:rPr lang="ru-RU" sz="2000" b="1" dirty="0" err="1" smtClean="0"/>
              <a:t>приобье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289" y="1481960"/>
            <a:ext cx="3563008" cy="153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8" y="752950"/>
            <a:ext cx="8761413" cy="1054829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«ГОРЯЧЕЕ ВОДОСНАБЖЕНИЕ»</a:t>
            </a:r>
            <a:endParaRPr lang="ru-RU" sz="33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58760" y="2257803"/>
            <a:ext cx="11035861" cy="690651"/>
          </a:xfrm>
        </p:spPr>
        <p:txBody>
          <a:bodyPr/>
          <a:lstStyle/>
          <a:p>
            <a:pPr algn="ctr"/>
            <a:r>
              <a:rPr lang="ru-RU" sz="2800" b="1" dirty="0"/>
              <a:t>ИСХОДЯ ИЗ УТВЕРЖДЕННЫХ </a:t>
            </a:r>
            <a:r>
              <a:rPr lang="ru-RU" sz="2800" b="1" dirty="0" smtClean="0"/>
              <a:t>НОРМАТИВОВ ПОТРЕБЛЕНИЯ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110" y="2994568"/>
            <a:ext cx="11088414" cy="37110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lnSpc>
                <a:spcPct val="145000"/>
              </a:lnSpc>
              <a:spcBef>
                <a:spcPts val="300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ПРИКАЗ ДЕПАРТАМЕНТА </a:t>
            </a:r>
            <a:r>
              <a:rPr lang="ru-RU" sz="2100" b="1" dirty="0" err="1" smtClean="0">
                <a:solidFill>
                  <a:schemeClr val="bg1"/>
                </a:solidFill>
              </a:rPr>
              <a:t>ЖККиЭ</a:t>
            </a:r>
            <a:endParaRPr lang="ru-RU" sz="2100" b="1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ХМАО – ЮГРЫ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№ 22-НП ОТ 11.11.2013 Г.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«ОБ УСТАНОВЛЕНИИ НОРМАТИВОВ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ПОТРЕБЛЕНИЯ КОММУНАЛЬНЫХ УСЛУГ</a:t>
            </a:r>
            <a:endParaRPr lang="ru-RU" sz="2100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ПО </a:t>
            </a:r>
            <a:r>
              <a:rPr lang="ru-RU" sz="2100" b="1" dirty="0">
                <a:solidFill>
                  <a:schemeClr val="bg1"/>
                </a:solidFill>
              </a:rPr>
              <a:t>ХОЛОДНОМУ И </a:t>
            </a:r>
            <a:r>
              <a:rPr lang="ru-RU" sz="2100" b="1" dirty="0" smtClean="0">
                <a:solidFill>
                  <a:schemeClr val="bg1"/>
                </a:solidFill>
              </a:rPr>
              <a:t>ГОРЯЧЕМУ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ВОДОСНАБЖЕНИЮ И ВОДООТВЕДЕНИЮ</a:t>
            </a:r>
            <a:endParaRPr lang="ru-RU" sz="2100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НА ТЕРРИТОРИИ ХМАО – ЮГРЫ»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023572">
            <a:off x="716192" y="2093750"/>
            <a:ext cx="685137" cy="720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7" y="172190"/>
            <a:ext cx="833775" cy="11154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00552"/>
            <a:ext cx="5528441" cy="35209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97" y="1055820"/>
            <a:ext cx="1866686" cy="1398213"/>
          </a:xfrm>
          <a:prstGeom prst="rect">
            <a:avLst/>
          </a:prstGeom>
        </p:spPr>
      </p:pic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6576690" y="4763815"/>
            <a:ext cx="4689298" cy="1413641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2650" b="1" dirty="0" smtClean="0">
                <a:solidFill>
                  <a:schemeClr val="bg1"/>
                </a:solidFill>
              </a:rPr>
              <a:t>ПРИМЕР ОТОБРАЖЕНИЯ УСЛУГИ В КВИТАНЦИИ</a:t>
            </a:r>
          </a:p>
          <a:p>
            <a:pPr algn="ctr"/>
            <a:r>
              <a:rPr lang="ru-RU" sz="2650" b="1" dirty="0" smtClean="0">
                <a:solidFill>
                  <a:schemeClr val="bg1"/>
                </a:solidFill>
              </a:rPr>
              <a:t>РАСЧЕТ НА 5 ЧЕЛОВЕК</a:t>
            </a:r>
            <a:endParaRPr lang="ru-RU" sz="26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8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b="1" dirty="0" smtClean="0"/>
              <a:t>РАСЧЕТ ПЛАТЫ ЗА КОММУНАЛЬНУЮ УСЛУГУ</a:t>
            </a:r>
            <a:br>
              <a:rPr lang="ru-RU" b="1" dirty="0" smtClean="0"/>
            </a:br>
            <a:r>
              <a:rPr lang="ru-RU" b="1" dirty="0" smtClean="0"/>
              <a:t>«ВОДООТВЕДЕНИЕ»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1502980"/>
            <a:ext cx="4413572" cy="3983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59" y="1502980"/>
            <a:ext cx="4413572" cy="39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310" y="624309"/>
            <a:ext cx="8761413" cy="1398288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УСЛУГУ «ВОДООТВЕДЕНИЕ»</a:t>
            </a:r>
            <a:br>
              <a:rPr lang="ru-RU" sz="3300" b="1" dirty="0" smtClean="0"/>
            </a:br>
            <a:r>
              <a:rPr lang="ru-RU" sz="3300" b="1" dirty="0" smtClean="0"/>
              <a:t>(</a:t>
            </a:r>
            <a:r>
              <a:rPr lang="ru-RU" sz="2500" b="1" dirty="0" smtClean="0"/>
              <a:t>КАНАЛИЗАЦИЯ ЧЕРЕЗ КНС</a:t>
            </a:r>
            <a:r>
              <a:rPr lang="ru-RU" sz="3300" b="1" dirty="0" smtClean="0"/>
              <a:t>)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877" y="2281209"/>
            <a:ext cx="8882281" cy="576262"/>
          </a:xfrm>
        </p:spPr>
        <p:txBody>
          <a:bodyPr/>
          <a:lstStyle/>
          <a:p>
            <a:pPr algn="ctr"/>
            <a:r>
              <a:rPr lang="ru-RU" sz="3000" b="1" dirty="0" smtClean="0"/>
              <a:t>ОТ ОБЪЕМА ПОТРЕБЛЕННОЙ ВОДЫ</a:t>
            </a:r>
            <a:endParaRPr lang="ru-RU" sz="30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4675" y="3286177"/>
            <a:ext cx="5381295" cy="10062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ИСХОДЯ ИЗ УТВЕРЖДЕННЫХ НОРМАТИВОВ </a:t>
            </a:r>
            <a:r>
              <a:rPr lang="ru-RU" b="1" dirty="0" smtClean="0"/>
              <a:t>ПОТРЕБЛЕНИЯ ОТ </a:t>
            </a:r>
            <a:r>
              <a:rPr lang="ru-RU" b="1" dirty="0"/>
              <a:t>КОЛИЧЕСТВА </a:t>
            </a:r>
            <a:r>
              <a:rPr lang="ru-RU" b="1" dirty="0" smtClean="0"/>
              <a:t>ПРОЖИВАЮЩИХ ГРАЖДАН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429298" y="2855992"/>
            <a:ext cx="409902" cy="34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932387" y="2857472"/>
            <a:ext cx="415816" cy="343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14978" y="3286177"/>
            <a:ext cx="5381022" cy="9394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ИСХОДЯ ИЗ ПОКАЗАНИЙ УСТАНОВЛЕННОГО ПРИБОРА УЧЕТА ХОЛОДНОГО ВОДОСНАБЖЕНИЯ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98" y="1129669"/>
            <a:ext cx="2038474" cy="1358982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93957" y="4165869"/>
            <a:ext cx="10436772" cy="406131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ru-RU" sz="2000" b="1" dirty="0" smtClean="0"/>
              <a:t>РАСЧЕТ ПРОИЗВОДИТСЯ 1:1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270589"/>
              </p:ext>
            </p:extLst>
          </p:nvPr>
        </p:nvGraphicFramePr>
        <p:xfrm>
          <a:off x="504494" y="4572000"/>
          <a:ext cx="11151476" cy="2137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759">
                  <a:extLst>
                    <a:ext uri="{9D8B030D-6E8A-4147-A177-3AD203B41FA5}">
                      <a16:colId xmlns:a16="http://schemas.microsoft.com/office/drawing/2014/main" xmlns="" val="747200167"/>
                    </a:ext>
                  </a:extLst>
                </a:gridCol>
                <a:gridCol w="1765738">
                  <a:extLst>
                    <a:ext uri="{9D8B030D-6E8A-4147-A177-3AD203B41FA5}">
                      <a16:colId xmlns:a16="http://schemas.microsoft.com/office/drawing/2014/main" xmlns="" val="350188329"/>
                    </a:ext>
                  </a:extLst>
                </a:gridCol>
                <a:gridCol w="1807779">
                  <a:extLst>
                    <a:ext uri="{9D8B030D-6E8A-4147-A177-3AD203B41FA5}">
                      <a16:colId xmlns:a16="http://schemas.microsoft.com/office/drawing/2014/main" xmlns="" val="77275547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747722787"/>
                    </a:ext>
                  </a:extLst>
                </a:gridCol>
              </a:tblGrid>
              <a:tr h="748056">
                <a:tc>
                  <a:txBody>
                    <a:bodyPr/>
                    <a:lstStyle/>
                    <a:p>
                      <a:pPr algn="ctr"/>
                      <a:endParaRPr lang="ru-RU" sz="1500" b="1" dirty="0" smtClean="0"/>
                    </a:p>
                    <a:p>
                      <a:pPr algn="ctr"/>
                      <a:r>
                        <a:rPr lang="ru-RU" sz="1500" b="1" dirty="0" smtClean="0"/>
                        <a:t>ВАРИАНТ РАСЧЕТА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ОБЪЕМ</a:t>
                      </a:r>
                      <a:r>
                        <a:rPr lang="ru-RU" sz="1500" b="1" baseline="0" dirty="0" smtClean="0"/>
                        <a:t> ПОТРЕБЛЕННОЙ ВОДЫ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/>
                    </a:p>
                    <a:p>
                      <a:pPr algn="ctr"/>
                      <a:r>
                        <a:rPr lang="ru-RU" sz="1500" b="1" dirty="0" smtClean="0"/>
                        <a:t>ТАРИФ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ПРИМЕР РАСЧЕТА СУММЫ К ОПЛАТЕ</a:t>
                      </a:r>
                      <a:r>
                        <a:rPr lang="ru-RU" sz="1500" b="1" baseline="0" dirty="0" smtClean="0"/>
                        <a:t> ЗА УСЛУГУ «ВОДОТВЕДЕНИЕ» В МЕСЯЦ</a:t>
                      </a:r>
                      <a:endParaRPr lang="ru-RU" sz="15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0033950"/>
                  </a:ext>
                </a:extLst>
              </a:tr>
              <a:tr h="56391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ИСХОДЯ ИЗ ПОКАЗАНИЙ ПРИБОРА УЧЕТА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6 КУБ.М.</a:t>
                      </a:r>
                      <a:endParaRPr lang="ru-RU" sz="15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800" b="1" dirty="0" smtClean="0"/>
                        <a:t>160,28 РУБ./1</a:t>
                      </a:r>
                      <a:r>
                        <a:rPr lang="ru-RU" sz="1800" b="1" baseline="0" dirty="0" smtClean="0"/>
                        <a:t> КУБ.М.</a:t>
                      </a:r>
                      <a:endParaRPr lang="ru-RU" sz="1800" b="1" dirty="0"/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b="1" dirty="0" smtClean="0"/>
                        <a:t>(ПРИКАЗ</a:t>
                      </a:r>
                      <a:r>
                        <a:rPr lang="ru-RU" sz="1200" b="1" baseline="0" dirty="0" smtClean="0"/>
                        <a:t> РСТ ХМАО – ЮГРЫ № 62-НП ОТ 22.11.2018 Г.)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500" b="1" dirty="0" smtClean="0"/>
                        <a:t>6 КУБ.М. * 160,28 РУБ./1 КУБ.М. =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500" b="1" dirty="0" smtClean="0"/>
                        <a:t>961,68 РУБ.</a:t>
                      </a:r>
                      <a:endParaRPr lang="ru-RU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3650767"/>
                  </a:ext>
                </a:extLst>
              </a:tr>
              <a:tr h="748056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ИСХОДЯ ИЗ УТВЕРЖДЕННЫХ НОРМАТИВОВ ПОТРЕБЛЕНИЯ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3,793</a:t>
                      </a:r>
                      <a:r>
                        <a:rPr lang="ru-RU" sz="1500" b="1" baseline="0" dirty="0" smtClean="0"/>
                        <a:t> КУБ.М. </a:t>
                      </a:r>
                      <a:r>
                        <a:rPr lang="ru-RU" sz="1100" b="1" baseline="0" dirty="0" smtClean="0"/>
                        <a:t>(НОРМАТИВ НА 1 ЧЕЛ.)</a:t>
                      </a:r>
                      <a:endParaRPr lang="ru-RU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500" b="1" dirty="0" smtClean="0"/>
                        <a:t>3,793 КУБ.М. * 160,28 РУБ./1 КУБ.М. =</a:t>
                      </a:r>
                    </a:p>
                    <a:p>
                      <a:pPr algn="ctr">
                        <a:lnSpc>
                          <a:spcPct val="114000"/>
                        </a:lnSpc>
                      </a:pPr>
                      <a:r>
                        <a:rPr lang="ru-RU" sz="1500" b="1" dirty="0" smtClean="0"/>
                        <a:t>607,94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5703865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25833"/>
            <a:ext cx="1384072" cy="10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310" y="624309"/>
            <a:ext cx="8761413" cy="1398288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УСЛУГУ «ВОДООТВЕДЕНИЕ»</a:t>
            </a:r>
            <a:br>
              <a:rPr lang="ru-RU" sz="3300" b="1" dirty="0" smtClean="0"/>
            </a:br>
            <a:r>
              <a:rPr lang="ru-RU" sz="3300" b="1" dirty="0" smtClean="0"/>
              <a:t>(</a:t>
            </a:r>
            <a:r>
              <a:rPr lang="ru-RU" sz="2500" b="1" dirty="0" smtClean="0"/>
              <a:t>КАНАЛИЗАЦИЯ ЧЕРЕЗ КНС</a:t>
            </a:r>
            <a:r>
              <a:rPr lang="ru-RU" sz="3300" b="1" dirty="0" smtClean="0"/>
              <a:t>)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8097" y="2194483"/>
            <a:ext cx="8882281" cy="576262"/>
          </a:xfrm>
        </p:spPr>
        <p:txBody>
          <a:bodyPr/>
          <a:lstStyle/>
          <a:p>
            <a:pPr algn="ctr"/>
            <a:r>
              <a:rPr lang="ru-RU" sz="2700" b="1" dirty="0" smtClean="0"/>
              <a:t>ПРИМЕР ОТОБРАЖЕНИЯ УСЛУГИ В КВИТАНЦИИ</a:t>
            </a:r>
            <a:endParaRPr lang="ru-RU" sz="27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6361" y="2980309"/>
            <a:ext cx="5381295" cy="5758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ru-RU" sz="1450" b="1" dirty="0"/>
              <a:t>ИСХОДЯ ИЗ УТВЕРЖДЕННЫХ НОРМАТИВОВ </a:t>
            </a:r>
            <a:r>
              <a:rPr lang="ru-RU" sz="1450" b="1" dirty="0" smtClean="0"/>
              <a:t>ПОТРЕБЛЕНИЯ ОТ </a:t>
            </a:r>
            <a:r>
              <a:rPr lang="ru-RU" sz="1450" b="1" dirty="0"/>
              <a:t>КОЛИЧЕСТВА </a:t>
            </a:r>
            <a:r>
              <a:rPr lang="ru-RU" sz="1450" b="1" dirty="0" smtClean="0"/>
              <a:t>ПРОЖИВАЮЩИХ ГРАЖДАН</a:t>
            </a:r>
            <a:endParaRPr lang="ru-RU" sz="145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104182" y="2506955"/>
            <a:ext cx="409902" cy="346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650525" y="2506817"/>
            <a:ext cx="415816" cy="3434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678192" y="2962431"/>
            <a:ext cx="5381022" cy="6085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/>
              <a:t>ИСХОДЯ ИЗ ПОКАЗАНИЙ УСТАНОВЛЕННОГО ПРИБОРА УЧЕТА ХОЛОДНОГО ВОДОСНАБЖЕНИЯ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1" y="1272996"/>
            <a:ext cx="2038474" cy="13589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97" y="723761"/>
            <a:ext cx="1384072" cy="1098470"/>
          </a:xfrm>
          <a:prstGeom prst="rect">
            <a:avLst/>
          </a:prstGeom>
        </p:spPr>
      </p:pic>
      <p:sp>
        <p:nvSpPr>
          <p:cNvPr id="14" name="Объект 10"/>
          <p:cNvSpPr txBox="1">
            <a:spLocks/>
          </p:cNvSpPr>
          <p:nvPr/>
        </p:nvSpPr>
        <p:spPr>
          <a:xfrm>
            <a:off x="604620" y="3570936"/>
            <a:ext cx="5402318" cy="310313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92" y="3667639"/>
            <a:ext cx="5249641" cy="2901328"/>
          </a:xfrm>
          <a:prstGeom prst="rect">
            <a:avLst/>
          </a:prstGeom>
        </p:spPr>
      </p:pic>
      <p:sp>
        <p:nvSpPr>
          <p:cNvPr id="17" name="Объект 10"/>
          <p:cNvSpPr txBox="1">
            <a:spLocks/>
          </p:cNvSpPr>
          <p:nvPr/>
        </p:nvSpPr>
        <p:spPr>
          <a:xfrm>
            <a:off x="6311463" y="3570936"/>
            <a:ext cx="5470634" cy="310313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67639"/>
            <a:ext cx="5286703" cy="2901328"/>
          </a:xfrm>
          <a:prstGeom prst="rect">
            <a:avLst/>
          </a:prstGeom>
        </p:spPr>
      </p:pic>
      <p:sp>
        <p:nvSpPr>
          <p:cNvPr id="18" name="Текст 4"/>
          <p:cNvSpPr>
            <a:spLocks noGrp="1"/>
          </p:cNvSpPr>
          <p:nvPr>
            <p:ph type="body" sz="quarter" idx="3"/>
          </p:nvPr>
        </p:nvSpPr>
        <p:spPr>
          <a:xfrm>
            <a:off x="6797145" y="5749158"/>
            <a:ext cx="4467738" cy="499241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</a:rPr>
              <a:t>ПРИМЕР РАСЧЕТА НА 2 ПРОЖИВАЮЩИХ ЧЕЛОВЕКА</a:t>
            </a:r>
            <a:endParaRPr lang="ru-RU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sz="3800" b="1" dirty="0" smtClean="0"/>
              <a:t>РАСЧЕТ ПЛАТЫ ЗА ЖИЛИЩНУЮ УСЛУГУ</a:t>
            </a:r>
            <a:br>
              <a:rPr lang="ru-RU" sz="3800" b="1" dirty="0" smtClean="0"/>
            </a:br>
            <a:r>
              <a:rPr lang="ru-RU" sz="3800" b="1" dirty="0" smtClean="0"/>
              <a:t>«ВЫВОЗ ЖИДКИХ БЫТОВЫХ ОТХОДОВ»</a:t>
            </a:r>
            <a:endParaRPr lang="ru-RU" sz="3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0809" y="2543504"/>
            <a:ext cx="2889571" cy="21020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681656"/>
            <a:ext cx="4915382" cy="38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8" y="752950"/>
            <a:ext cx="8761413" cy="1054829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ЖИЛИЩНУЮ УСЛУГУ</a:t>
            </a:r>
            <a:br>
              <a:rPr lang="ru-RU" sz="3300" b="1" dirty="0"/>
            </a:br>
            <a:r>
              <a:rPr lang="ru-RU" sz="3300" b="1" dirty="0"/>
              <a:t>«ВЫВОЗ ЖИДКИХ БЫТОВЫХ ОТХОДОВ»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4954" y="2508906"/>
            <a:ext cx="4825157" cy="576262"/>
          </a:xfrm>
        </p:spPr>
        <p:txBody>
          <a:bodyPr/>
          <a:lstStyle/>
          <a:p>
            <a:pPr algn="ctr"/>
            <a:r>
              <a:rPr lang="ru-RU" sz="2100" b="1" dirty="0" smtClean="0"/>
              <a:t>ОТ ОБЪЕМА ПОТРЕБЛЕННОЙ ВОДЫ</a:t>
            </a:r>
            <a:endParaRPr lang="ru-RU" sz="21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65759" y="2542626"/>
            <a:ext cx="4825159" cy="576262"/>
          </a:xfrm>
        </p:spPr>
        <p:txBody>
          <a:bodyPr/>
          <a:lstStyle/>
          <a:p>
            <a:pPr algn="ctr"/>
            <a:r>
              <a:rPr lang="ru-RU" sz="2100" b="1" dirty="0" smtClean="0"/>
              <a:t>ПО ФАКТУ ОКАЗАНИЯ УСЛУГИ</a:t>
            </a:r>
            <a:endParaRPr lang="ru-RU" sz="21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5552364" cy="338920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35000"/>
              </a:lnSpc>
              <a:buNone/>
            </a:pPr>
            <a:r>
              <a:rPr lang="ru-RU" b="1" dirty="0" smtClean="0"/>
              <a:t>	НЕОБХОДИМО ЗАКЛЮЧЕНИЕ ДОГОВОРА С МП «ЭГК» НА ФАКТИЧЕСКОЕ ПРЕДОСТАВЛЕНИЕ УСЛУГИ.</a:t>
            </a:r>
          </a:p>
          <a:p>
            <a:pPr marL="0" indent="0" algn="just">
              <a:lnSpc>
                <a:spcPct val="135000"/>
              </a:lnSpc>
              <a:spcBef>
                <a:spcPts val="0"/>
              </a:spcBef>
              <a:buNone/>
            </a:pPr>
            <a:r>
              <a:rPr lang="ru-RU" b="1" dirty="0" smtClean="0"/>
              <a:t>	</a:t>
            </a:r>
            <a:r>
              <a:rPr lang="ru-RU" b="1" u="sng" dirty="0" smtClean="0"/>
              <a:t>ДОСТУПНО ТОЛЬКО ДЛЯ ЧАСТНОГО СЕКТОРА.</a:t>
            </a: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СТОИМОСТЬ 1 РЕЙСА АССЕНИЗАТОРСКОЙ МАШИНЫ – 844,08 РУБ.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ПРИМЕР: В МЕСЯЦ ЗАКАЗАНО 2 РЕЙСА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2 РЕЙСА * 844,08 РУБ. = 1 688,16 РУБ.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2648607" y="2259724"/>
            <a:ext cx="557048" cy="451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8621291" y="2259723"/>
            <a:ext cx="557048" cy="4519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99090" y="3179762"/>
            <a:ext cx="5381022" cy="338920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ИСХОДЯ ИЗ ПОКАЗАНИЙ УСТАНОВЛЕННОГО ПРИБОРА УЧЕТА ХОЛОДНОГО ВОДОСНАБЖЕНИЯ;</a:t>
            </a:r>
          </a:p>
          <a:p>
            <a:r>
              <a:rPr lang="ru-RU" b="1" dirty="0" smtClean="0"/>
              <a:t>ИСХОДЯ ИЗ УТВЕРЖДЕННЫХ НОРМАТИВОВ ПОТРЕБЛЕНИЯ ХОЛОДНОГО ВОДОСНАБЖЕНИЯ ОТ КОЛИЧЕСТВА ПРОЖИВАЮЩИХ / ЗАРЕГИСТРИРОВАННЫХ ГРАЖДАН В ЖИЛОМ ПОМЕЩЕНИИ</a:t>
            </a:r>
          </a:p>
          <a:p>
            <a:pPr marL="0" indent="0" algn="ctr">
              <a:buNone/>
            </a:pPr>
            <a:r>
              <a:rPr lang="ru-RU" b="1" dirty="0" smtClean="0"/>
              <a:t>РАСЧЕТ ПРОИЗВОДИТСЯ 1:1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ТАРИФ НА УСЛУГУ «ВЫВОЗ ЖИДКИХ БЫТОВЫХ ОТХОДОВ» УТВЕРЖДЕН В РАЗМЕРЕ 211,02 РУБ. ЗА 1 КУБ.М.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Объект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98" y="1148117"/>
            <a:ext cx="1823738" cy="13607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2403" y="4203164"/>
            <a:ext cx="207581" cy="4634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82403" y="3197286"/>
            <a:ext cx="207581" cy="4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7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1" y="704194"/>
            <a:ext cx="8761413" cy="1177158"/>
          </a:xfrm>
        </p:spPr>
        <p:txBody>
          <a:bodyPr/>
          <a:lstStyle/>
          <a:p>
            <a:pPr algn="ctr"/>
            <a:r>
              <a:rPr lang="ru-RU" sz="3000" b="1" dirty="0" smtClean="0"/>
              <a:t>ПРИМЕР РАСЧЕТА </a:t>
            </a:r>
            <a:r>
              <a:rPr lang="ru-RU" sz="3000" b="1" dirty="0"/>
              <a:t>ПЛАТЫ ЗА ЖИЛИЩНУЮ </a:t>
            </a:r>
            <a:r>
              <a:rPr lang="ru-RU" sz="3000" b="1" dirty="0" smtClean="0"/>
              <a:t>УСЛУГУ «ВЫВОЗ ЖИДКИХ БЫТОВЫХ ОТХОДОВ»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39" y="2165134"/>
            <a:ext cx="10993819" cy="4529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ru-RU" b="1" dirty="0">
                <a:solidFill>
                  <a:srgbClr val="FF0000"/>
                </a:solidFill>
              </a:rPr>
              <a:t>	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35000"/>
              </a:lnSpc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728073"/>
              </p:ext>
            </p:extLst>
          </p:nvPr>
        </p:nvGraphicFramePr>
        <p:xfrm>
          <a:off x="546539" y="2456662"/>
          <a:ext cx="11130454" cy="394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9433">
                  <a:extLst>
                    <a:ext uri="{9D8B030D-6E8A-4147-A177-3AD203B41FA5}">
                      <a16:colId xmlns:a16="http://schemas.microsoft.com/office/drawing/2014/main" xmlns="" val="3407860066"/>
                    </a:ext>
                  </a:extLst>
                </a:gridCol>
                <a:gridCol w="1870842">
                  <a:extLst>
                    <a:ext uri="{9D8B030D-6E8A-4147-A177-3AD203B41FA5}">
                      <a16:colId xmlns:a16="http://schemas.microsoft.com/office/drawing/2014/main" xmlns="" val="4132700351"/>
                    </a:ext>
                  </a:extLst>
                </a:gridCol>
                <a:gridCol w="1744717">
                  <a:extLst>
                    <a:ext uri="{9D8B030D-6E8A-4147-A177-3AD203B41FA5}">
                      <a16:colId xmlns:a16="http://schemas.microsoft.com/office/drawing/2014/main" xmlns="" val="505151248"/>
                    </a:ext>
                  </a:extLst>
                </a:gridCol>
                <a:gridCol w="4025462">
                  <a:extLst>
                    <a:ext uri="{9D8B030D-6E8A-4147-A177-3AD203B41FA5}">
                      <a16:colId xmlns:a16="http://schemas.microsoft.com/office/drawing/2014/main" xmlns="" val="2628280302"/>
                    </a:ext>
                  </a:extLst>
                </a:gridCol>
              </a:tblGrid>
              <a:tr h="850933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ВАРИАНТ</a:t>
                      </a:r>
                      <a:r>
                        <a:rPr lang="ru-RU" sz="1500" b="1" baseline="0" dirty="0" smtClean="0"/>
                        <a:t> РАСЧЕТА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ОБЪЕМ</a:t>
                      </a:r>
                      <a:r>
                        <a:rPr lang="ru-RU" sz="1500" b="1" baseline="0" dirty="0" smtClean="0"/>
                        <a:t> ПОТРЕБЛЕННОЙ ВОДЫ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ТАРИФ</a:t>
                      </a:r>
                    </a:p>
                    <a:p>
                      <a:pPr algn="ctr"/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ПРИМЕР РАСЧЕТА СУММЫ К ОПЛАТЕ</a:t>
                      </a:r>
                      <a:r>
                        <a:rPr lang="ru-RU" sz="1500" b="1" baseline="0" dirty="0" smtClean="0"/>
                        <a:t> ЗА УСЛУГУ «ВЫВОЗ ЖБО» В МЕСЯЦ</a:t>
                      </a:r>
                      <a:endParaRPr lang="ru-RU" sz="1500" b="1" dirty="0" smtClean="0"/>
                    </a:p>
                    <a:p>
                      <a:pPr algn="ctr"/>
                      <a:endParaRPr lang="ru-RU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9099813"/>
                  </a:ext>
                </a:extLst>
              </a:tr>
              <a:tr h="129593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ИСХОДЯ ИЗ ПОКАЗАНИЙ УСТАНОВЛЕННОГО ПРИБОРА УЧЕТА ХОЛОДНОГО ВОДОСНАБЖЕНИЯ;</a:t>
                      </a:r>
                    </a:p>
                    <a:p>
                      <a:pPr algn="ctr"/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2 КУБ.М.</a:t>
                      </a:r>
                      <a:endParaRPr lang="ru-RU" sz="15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211,02 РУБ./1 КУБ.М.</a:t>
                      </a:r>
                    </a:p>
                    <a:p>
                      <a:pPr algn="ctr"/>
                      <a:endParaRPr lang="ru-RU" sz="1500" b="1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(ПРИКАЗ РСТ ХМАО – ЮГРЫ № 62-НП</a:t>
                      </a:r>
                      <a:r>
                        <a:rPr lang="ru-RU" sz="1200" b="1" baseline="0" dirty="0" smtClean="0"/>
                        <a:t> ОТ 22.11.2018 Г.)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/>
                        <a:t>ПОСТАНОВЛЕНИЕ ОКТЯБРЬСКОГО РАЙОНА № 2595 ОТ 19.11.2018 Г.)</a:t>
                      </a:r>
                      <a:endParaRPr lang="ru-RU" sz="1200" b="1" dirty="0" smtClean="0"/>
                    </a:p>
                    <a:p>
                      <a:pPr algn="ctr"/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2 КУБ.М.</a:t>
                      </a:r>
                      <a:r>
                        <a:rPr lang="ru-RU" sz="1500" b="1" baseline="0" dirty="0" smtClean="0"/>
                        <a:t> * 211,02 РУБ./1 КУБ.М. = 422,04 РУБ.</a:t>
                      </a:r>
                      <a:endParaRPr lang="ru-RU" sz="1500" b="1" dirty="0" smtClean="0"/>
                    </a:p>
                    <a:p>
                      <a:pPr algn="ctr"/>
                      <a:endParaRPr lang="ru-RU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717056"/>
                  </a:ext>
                </a:extLst>
              </a:tr>
              <a:tr h="178509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ИСХОДЯ ИЗ УТВЕРЖДЕННЫХ НОРМАТИВОВ ПОТРЕБЛЕНИЯ ХОЛОДНОГО ВОДОСНАБЖЕНИЯ ОТ КОЛИЧЕСТВА ПРОЖИВАЮЩИХ / ЗАРЕГИСТРИРОВАННЫХ ГРАЖДАН В ЖИЛОМ ПОМЕЩЕНИИ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РАСЧЕТ НА 1го ЧЕЛОВЕКА.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500" b="1" dirty="0" smtClean="0"/>
                        <a:t>СТАНДАРТНЫЙ</a:t>
                      </a:r>
                      <a:r>
                        <a:rPr lang="ru-RU" sz="1500" b="1" baseline="0" dirty="0" smtClean="0"/>
                        <a:t> НОРМАТИВ – 3,793 КУБ.М.</a:t>
                      </a:r>
                      <a:endParaRPr lang="ru-RU" sz="15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3,793 КУБ.М.</a:t>
                      </a:r>
                      <a:r>
                        <a:rPr lang="ru-RU" sz="1500" b="1" baseline="0" dirty="0" smtClean="0"/>
                        <a:t> * 211,02 РУБ./1 КУБ.М. = 800,40 РУБ.</a:t>
                      </a:r>
                      <a:endParaRPr lang="ru-RU" sz="1500" b="1" dirty="0" smtClean="0"/>
                    </a:p>
                    <a:p>
                      <a:pPr algn="ctr"/>
                      <a:endParaRPr lang="ru-RU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47597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833" y="5380901"/>
            <a:ext cx="3037120" cy="12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b="1" dirty="0" smtClean="0"/>
              <a:t>РАСЧЕТ ПЛАТЫ ЗА КОММУНАЛЬНУЮ УСЛУГУ</a:t>
            </a:r>
            <a:br>
              <a:rPr lang="ru-RU" b="1" dirty="0" smtClean="0"/>
            </a:br>
            <a:r>
              <a:rPr lang="ru-RU" b="1" dirty="0" smtClean="0"/>
              <a:t>«ОТОПЛЕНИЕ»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1502980"/>
            <a:ext cx="4413572" cy="3983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59" y="1502980"/>
            <a:ext cx="4413571" cy="39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3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8" y="728457"/>
            <a:ext cx="8761413" cy="1328098"/>
          </a:xfrm>
        </p:spPr>
        <p:txBody>
          <a:bodyPr/>
          <a:lstStyle/>
          <a:p>
            <a:pPr algn="ctr"/>
            <a:r>
              <a:rPr lang="ru-RU" sz="4000" b="1" dirty="0" smtClean="0"/>
              <a:t>КОММУНАЛЬНАЯ  УСЛУГА</a:t>
            </a:r>
            <a:br>
              <a:rPr lang="ru-RU" sz="4000" b="1" dirty="0" smtClean="0"/>
            </a:br>
            <a:r>
              <a:rPr lang="ru-RU" sz="4000" b="1" dirty="0" smtClean="0"/>
              <a:t> «ОТОПЛЕНИЕ»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311" y="2274414"/>
            <a:ext cx="11609934" cy="1146991"/>
          </a:xfrm>
        </p:spPr>
        <p:txBody>
          <a:bodyPr/>
          <a:lstStyle/>
          <a:p>
            <a:pPr algn="ctr"/>
            <a:r>
              <a:rPr lang="ru-RU" sz="2100" b="1" dirty="0" smtClean="0"/>
              <a:t>ТАРИФЫ НА УСЛУГУ «ОТОПЛЕНИЕ» УТВЕРЖДЕНЫ ПРИКАЗОМ РСТ ХМАО – ЮГРЫ № 65-НП ОТ 27.11.2018 Г. И ПОСТАНОВЛЕНИЕМ ОКТЯБРЬСКОГО РАЙОНА № 2979 ОТ 27.12.2018 Г.</a:t>
            </a:r>
            <a:endParaRPr lang="ru-RU" sz="21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1515802"/>
              </p:ext>
            </p:extLst>
          </p:nvPr>
        </p:nvGraphicFramePr>
        <p:xfrm>
          <a:off x="1891862" y="3542358"/>
          <a:ext cx="8161139" cy="326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129">
                  <a:extLst>
                    <a:ext uri="{9D8B030D-6E8A-4147-A177-3AD203B41FA5}">
                      <a16:colId xmlns:a16="http://schemas.microsoft.com/office/drawing/2014/main" xmlns="" val="654948563"/>
                    </a:ext>
                  </a:extLst>
                </a:gridCol>
                <a:gridCol w="3938010">
                  <a:extLst>
                    <a:ext uri="{9D8B030D-6E8A-4147-A177-3AD203B41FA5}">
                      <a16:colId xmlns:a16="http://schemas.microsoft.com/office/drawing/2014/main" xmlns="" val="3128317713"/>
                    </a:ext>
                  </a:extLst>
                </a:gridCol>
              </a:tblGrid>
              <a:tr h="965588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АДРЕСА ПОСТАВКИ</a:t>
                      </a:r>
                      <a:r>
                        <a:rPr lang="ru-RU" sz="2000" baseline="0" dirty="0" smtClean="0"/>
                        <a:t> РЕСУРСА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ТАРИФ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561189"/>
                  </a:ext>
                </a:extLst>
              </a:tr>
              <a:tr h="75887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 smtClean="0"/>
                        <a:t>ПОСЕЛОК</a:t>
                      </a:r>
                      <a:r>
                        <a:rPr lang="ru-RU" sz="2000" b="1" baseline="0" dirty="0" smtClean="0"/>
                        <a:t> ПРИОБЬЕ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 smtClean="0"/>
                        <a:t>3 540,52 РУБ./1</a:t>
                      </a:r>
                      <a:r>
                        <a:rPr lang="ru-RU" sz="2000" b="1" baseline="0" dirty="0" smtClean="0"/>
                        <a:t> ГКАЛ.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8637243"/>
                  </a:ext>
                </a:extLst>
              </a:tr>
              <a:tr h="6865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УЛ.</a:t>
                      </a:r>
                      <a:r>
                        <a:rPr lang="ru-RU" sz="2000" b="1" baseline="0" dirty="0" smtClean="0"/>
                        <a:t> КРЫМСКАЯ, Д. 12А И 39А</a:t>
                      </a:r>
                      <a:endParaRPr lang="ru-RU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1 891,21 РУБ./1</a:t>
                      </a:r>
                      <a:r>
                        <a:rPr lang="ru-RU" sz="2000" b="1" baseline="0" dirty="0" smtClean="0"/>
                        <a:t> ГКАЛ.</a:t>
                      </a:r>
                      <a:endParaRPr lang="ru-RU" sz="2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8249139"/>
                  </a:ext>
                </a:extLst>
              </a:tr>
              <a:tr h="6865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ГОРОДОК СУПТР - 10</a:t>
                      </a:r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1 652,69 РУБ./1</a:t>
                      </a:r>
                      <a:r>
                        <a:rPr lang="ru-RU" sz="2000" b="1" baseline="0" dirty="0" smtClean="0"/>
                        <a:t> ГКАЛ.</a:t>
                      </a:r>
                      <a:endParaRPr lang="ru-RU" sz="2000" b="1" dirty="0" smtClean="0"/>
                    </a:p>
                    <a:p>
                      <a:pPr algn="ctr">
                        <a:spcBef>
                          <a:spcPts val="1200"/>
                        </a:spcBef>
                      </a:pP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9621599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66" y="978362"/>
            <a:ext cx="2209979" cy="1306877"/>
          </a:xfrm>
          <a:prstGeom prst="rect">
            <a:avLst/>
          </a:prstGeom>
        </p:spPr>
      </p:pic>
      <p:pic>
        <p:nvPicPr>
          <p:cNvPr id="10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2" y="295391"/>
            <a:ext cx="1464705" cy="1097115"/>
          </a:xfrm>
        </p:spPr>
      </p:pic>
    </p:spTree>
    <p:extLst>
      <p:ext uri="{BB962C8B-B14F-4D97-AF65-F5344CB8AC3E}">
        <p14:creationId xmlns:p14="http://schemas.microsoft.com/office/powerpoint/2010/main" val="15352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981" y="751637"/>
            <a:ext cx="8761413" cy="1054829"/>
          </a:xfrm>
        </p:spPr>
        <p:txBody>
          <a:bodyPr/>
          <a:lstStyle/>
          <a:p>
            <a:pPr algn="ctr"/>
            <a:r>
              <a:rPr lang="ru-RU" sz="3500" b="1" dirty="0" smtClean="0"/>
              <a:t>РАСЧЕТ ПЛАТЫ ЗА КОММУНАЛЬНУЮ  УСЛУГУ «ОТОПЛЕНИЕ»</a:t>
            </a:r>
            <a:endParaRPr lang="ru-RU" sz="3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58760" y="2177511"/>
            <a:ext cx="11035861" cy="690651"/>
          </a:xfrm>
        </p:spPr>
        <p:txBody>
          <a:bodyPr/>
          <a:lstStyle/>
          <a:p>
            <a:pPr algn="ctr"/>
            <a:r>
              <a:rPr lang="ru-RU" sz="2800" b="1" dirty="0"/>
              <a:t>ИСХОДЯ ИЗ УТВЕРЖДЕННЫХ </a:t>
            </a:r>
            <a:r>
              <a:rPr lang="ru-RU" sz="2800" b="1" dirty="0" smtClean="0"/>
              <a:t>НОРМАТИВОВ ПОТРЕБЛЕНИЯ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110" y="2994568"/>
            <a:ext cx="11088414" cy="37110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lnSpc>
                <a:spcPct val="145000"/>
              </a:lnSpc>
              <a:spcBef>
                <a:spcPts val="300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ПРИКАЗ ДЕПАРТАМЕНТА </a:t>
            </a:r>
            <a:r>
              <a:rPr lang="ru-RU" sz="2100" b="1" dirty="0" err="1" smtClean="0">
                <a:solidFill>
                  <a:schemeClr val="bg1"/>
                </a:solidFill>
              </a:rPr>
              <a:t>ЖККиЭ</a:t>
            </a:r>
            <a:endParaRPr lang="ru-RU" sz="2100" b="1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ХМАО – ЮГРЫ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№ 26-НП ОТ 09.12.2013 Г.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«ОБ УТВЕРЖДЕНИИ НОРМАТИВОВ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ПОТРЕБЛЕНИЯ КОММУНАЛЬНЫХ УСЛУГ</a:t>
            </a:r>
            <a:endParaRPr lang="ru-RU" sz="2100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ПО ОТОПЛЕНИЮ НА ТЕРРИТОРИИ 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МУНИЦИПАЛЬНЫХ ОБРАЗОВАНИЙ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ХМАО – ЮГРЫ»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023572">
            <a:off x="716192" y="2093750"/>
            <a:ext cx="685137" cy="720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1" y="1036270"/>
            <a:ext cx="1873129" cy="1250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5" y="300300"/>
            <a:ext cx="1547517" cy="11606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6" y="3034722"/>
            <a:ext cx="5623035" cy="359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702">
            <a:off x="257284" y="478082"/>
            <a:ext cx="1758681" cy="10052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544" y="3794438"/>
            <a:ext cx="740028" cy="690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968" y="3645391"/>
            <a:ext cx="740028" cy="6907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374" y="4791364"/>
            <a:ext cx="514100" cy="5899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518" y="608312"/>
            <a:ext cx="8917884" cy="1450428"/>
          </a:xfrm>
        </p:spPr>
        <p:txBody>
          <a:bodyPr/>
          <a:lstStyle/>
          <a:p>
            <a:pPr algn="ctr"/>
            <a:r>
              <a:rPr lang="ru-RU" sz="3700" b="1" dirty="0" smtClean="0"/>
              <a:t>ЖИЛИЩНО – КОММУНАЛЬНЫЕ УСЛУГИ ПОДРАЗДЕЛЯЮТСЯ НА:</a:t>
            </a:r>
            <a:endParaRPr lang="ru-RU" sz="37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36625" y="2882138"/>
            <a:ext cx="4825157" cy="630621"/>
          </a:xfrm>
        </p:spPr>
        <p:txBody>
          <a:bodyPr/>
          <a:lstStyle/>
          <a:p>
            <a:pPr algn="ctr"/>
            <a:r>
              <a:rPr lang="ru-RU" sz="2500" b="1" dirty="0" smtClean="0"/>
              <a:t>КОММУНАЛЬНЫЕ УСЛУГИ</a:t>
            </a:r>
            <a:endParaRPr lang="ru-RU" sz="25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69737" y="2848304"/>
            <a:ext cx="4317414" cy="664455"/>
          </a:xfrm>
        </p:spPr>
        <p:txBody>
          <a:bodyPr/>
          <a:lstStyle/>
          <a:p>
            <a:pPr algn="ctr"/>
            <a:r>
              <a:rPr lang="ru-RU" sz="2500" b="1" dirty="0" smtClean="0"/>
              <a:t>ЖИЛИЩНЫЕ УСЛУГИ</a:t>
            </a:r>
            <a:endParaRPr lang="ru-RU" sz="2500" b="1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2931203" y="2300095"/>
            <a:ext cx="798786" cy="509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829658" y="2300095"/>
            <a:ext cx="798786" cy="509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5302" y="3755527"/>
            <a:ext cx="4825158" cy="22879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ХОЛОДНОЕ ВОДОСНАБЖЕНИЕ;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ГОРЯЧЕЕ ВОДОСНАБЖЕНИЕ;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ВОДООТВЕДЕНИЕ </a:t>
            </a:r>
            <a:r>
              <a:rPr lang="ru-RU" sz="1250" b="1" dirty="0" smtClean="0"/>
              <a:t>(КАНАЛИЗАЦИЯ </a:t>
            </a:r>
            <a:r>
              <a:rPr lang="ru-RU" sz="1250" b="1" dirty="0"/>
              <a:t>ЧЕРЕЗ КНС</a:t>
            </a:r>
            <a:r>
              <a:rPr lang="ru-RU" sz="1250" b="1" dirty="0" smtClean="0"/>
              <a:t>)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ОТОПЛЕНИЕ </a:t>
            </a:r>
            <a:r>
              <a:rPr lang="ru-RU" sz="1250" b="1" dirty="0" smtClean="0"/>
              <a:t>(В Т.Ч. ТЕПЛОСПУТНИКИ)</a:t>
            </a:r>
            <a:r>
              <a:rPr lang="ru-RU" b="1" dirty="0"/>
              <a:t>.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0488" y="3944712"/>
            <a:ext cx="4825159" cy="19095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ПРИВОЗНАЯ ВОДА;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ВЫВОЗ ЖИДКИХ БЫТОВЫХ ОТХОДОВ;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НАЁМ ЖИЛОГО ПОМЕЩЕНИЯ.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9" y="1468624"/>
            <a:ext cx="1535854" cy="1421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38" y="4246179"/>
            <a:ext cx="373060" cy="499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019" y="5381297"/>
            <a:ext cx="442341" cy="472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4421119"/>
            <a:ext cx="539517" cy="6190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734" y="5010995"/>
            <a:ext cx="732742" cy="5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1" y="704194"/>
            <a:ext cx="8761413" cy="1303282"/>
          </a:xfrm>
        </p:spPr>
        <p:txBody>
          <a:bodyPr/>
          <a:lstStyle/>
          <a:p>
            <a:pPr algn="ctr"/>
            <a:r>
              <a:rPr lang="ru-RU" sz="3000" b="1" dirty="0" smtClean="0"/>
              <a:t>ПРИМЕР РАСЧЕТА </a:t>
            </a:r>
            <a:r>
              <a:rPr lang="ru-RU" sz="3000" b="1" dirty="0"/>
              <a:t>ПЛАТЫ ЗА </a:t>
            </a:r>
            <a:r>
              <a:rPr lang="ru-RU" sz="3000" b="1" dirty="0" smtClean="0"/>
              <a:t>КОММУНАЛЬНУЮ УСЛУГУ «ОТОПЛЕНИЕ» ПО УТВЕРЖДЕННЫМ НОРМАТИВАМ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39" y="2165134"/>
            <a:ext cx="10993819" cy="4529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ДЛЯ РАСЧЕТА ПЛАТЫ В ОСНОВУ БЕРЕТСЯ ОБЩАЯ ПЛОЩАДЬ ЖИЛОГО ПОМЕЩЕНИЯ</a:t>
            </a:r>
            <a:r>
              <a:rPr lang="ru-RU" b="1" dirty="0">
                <a:solidFill>
                  <a:srgbClr val="FF0000"/>
                </a:solidFill>
              </a:rPr>
              <a:t>, УСТАНОВЛЕННЫЙ ТАРИФ </a:t>
            </a:r>
            <a:r>
              <a:rPr lang="ru-RU" b="1" dirty="0" smtClean="0">
                <a:solidFill>
                  <a:srgbClr val="FF0000"/>
                </a:solidFill>
              </a:rPr>
              <a:t>И УТВЕРЖДЕННЫЙ НОРМАТИВ В СОТВЕТСТВИИ С ТИПОМ ДОМА.</a:t>
            </a: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ПРИМЕРУ: ОБЩАЯ ПЛОЩАДЬ ЖИЛОГО ПОМЕЩЕНИЯ - 50 КВ.М.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35000"/>
              </a:lnSpc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35000"/>
              </a:lnSpc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092459"/>
              </p:ext>
            </p:extLst>
          </p:nvPr>
        </p:nvGraphicFramePr>
        <p:xfrm>
          <a:off x="630621" y="3321268"/>
          <a:ext cx="10993819" cy="337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6151">
                  <a:extLst>
                    <a:ext uri="{9D8B030D-6E8A-4147-A177-3AD203B41FA5}">
                      <a16:colId xmlns:a16="http://schemas.microsoft.com/office/drawing/2014/main" xmlns="" val="3407860066"/>
                    </a:ext>
                  </a:extLst>
                </a:gridCol>
                <a:gridCol w="2009695">
                  <a:extLst>
                    <a:ext uri="{9D8B030D-6E8A-4147-A177-3AD203B41FA5}">
                      <a16:colId xmlns:a16="http://schemas.microsoft.com/office/drawing/2014/main" xmlns="" val="3127186665"/>
                    </a:ext>
                  </a:extLst>
                </a:gridCol>
                <a:gridCol w="2247595">
                  <a:extLst>
                    <a:ext uri="{9D8B030D-6E8A-4147-A177-3AD203B41FA5}">
                      <a16:colId xmlns:a16="http://schemas.microsoft.com/office/drawing/2014/main" xmlns="" val="4132700351"/>
                    </a:ext>
                  </a:extLst>
                </a:gridCol>
                <a:gridCol w="4550378">
                  <a:extLst>
                    <a:ext uri="{9D8B030D-6E8A-4147-A177-3AD203B41FA5}">
                      <a16:colId xmlns:a16="http://schemas.microsoft.com/office/drawing/2014/main" xmlns="" val="505151248"/>
                    </a:ext>
                  </a:extLst>
                </a:gridCol>
              </a:tblGrid>
              <a:tr h="1031770"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ТИП ДОМА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НОРМАТИВ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ТАРИФ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ПРИМЕР РАСЧЕТА СУММЫ К ОПЛАТЕ</a:t>
                      </a:r>
                      <a:r>
                        <a:rPr lang="ru-RU" b="1" baseline="0" dirty="0" smtClean="0"/>
                        <a:t> ЗА УСЛУГУ «ОТОПЛЕНИЕ» В МЕСЯЦ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9099813"/>
                  </a:ext>
                </a:extLst>
              </a:tr>
              <a:tr h="1058957">
                <a:tc>
                  <a:txBody>
                    <a:bodyPr/>
                    <a:lstStyle/>
                    <a:p>
                      <a:pPr algn="ctr"/>
                      <a:r>
                        <a:rPr lang="ru-RU" sz="1700" b="1" baseline="0" dirty="0" smtClean="0"/>
                        <a:t>ДОМ 1990 ГОДА ПОСТРОЙКИ</a:t>
                      </a:r>
                    </a:p>
                    <a:p>
                      <a:pPr algn="ctr"/>
                      <a:r>
                        <a:rPr lang="ru-RU" sz="1700" b="1" baseline="0" dirty="0" smtClean="0"/>
                        <a:t>ЭТАЖНОСТЬ -  2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0,0263 ГКАЛ./1 КВ.М.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3 540,52 РУБ./1 КВ.М.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50 КВ.М.</a:t>
                      </a:r>
                      <a:r>
                        <a:rPr lang="ru-RU" sz="1700" b="1" baseline="0" dirty="0" smtClean="0"/>
                        <a:t> * 0,0263 ГКАЛ./1 КВ.М. * 3 540,52 РУБ./1 КВ.М. = </a:t>
                      </a:r>
                      <a:r>
                        <a:rPr lang="ru-RU" sz="1700" b="1" baseline="0" dirty="0" smtClean="0">
                          <a:solidFill>
                            <a:srgbClr val="FF0000"/>
                          </a:solidFill>
                        </a:rPr>
                        <a:t>4 655,78 РУБ.</a:t>
                      </a:r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717056"/>
                  </a:ext>
                </a:extLst>
              </a:tr>
              <a:tr h="1283096"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ДОМ 2012 ГОДА</a:t>
                      </a:r>
                      <a:r>
                        <a:rPr lang="ru-RU" sz="1700" b="1" baseline="0" dirty="0" smtClean="0"/>
                        <a:t> ПОСТРОЙКИ</a:t>
                      </a:r>
                    </a:p>
                    <a:p>
                      <a:pPr algn="ctr"/>
                      <a:r>
                        <a:rPr lang="ru-RU" sz="1700" b="1" baseline="0" dirty="0" smtClean="0"/>
                        <a:t>ЭТАЖНОСТЬ - 4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/>
                        <a:t>0,0121 ГКАЛ./1 КВ.М.</a:t>
                      </a:r>
                    </a:p>
                    <a:p>
                      <a:pPr algn="ctr"/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/>
                        <a:t>3 540,52 РУБ./1 КВ.М.</a:t>
                      </a:r>
                      <a:endParaRPr lang="ru-RU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/>
                        <a:t>50 КВ.М.</a:t>
                      </a:r>
                      <a:r>
                        <a:rPr lang="ru-RU" sz="1700" b="1" baseline="0" dirty="0" smtClean="0"/>
                        <a:t> * 0,0121 ГКАЛ./1КВ.М. * 3 540,52 РУБ./1 КВ.М. = </a:t>
                      </a:r>
                      <a:r>
                        <a:rPr lang="ru-RU" sz="1700" b="1" baseline="0" dirty="0" smtClean="0">
                          <a:solidFill>
                            <a:srgbClr val="FF0000"/>
                          </a:solidFill>
                        </a:rPr>
                        <a:t>2 142,02 РУБ.</a:t>
                      </a:r>
                      <a:endParaRPr lang="ru-RU" sz="17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sz="1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475976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689" y="1048918"/>
            <a:ext cx="1692166" cy="1129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" y="281927"/>
            <a:ext cx="1399498" cy="113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32" y="693684"/>
            <a:ext cx="8761413" cy="1427438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«ОТОПЛЕНИЕ»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287" y="2338203"/>
            <a:ext cx="10277494" cy="96496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000" b="1" dirty="0"/>
              <a:t>ИСХОДЯ ИЗ </a:t>
            </a:r>
            <a:r>
              <a:rPr lang="ru-RU" sz="3000" b="1" dirty="0" smtClean="0"/>
              <a:t>ПОКАЗАНИЙ</a:t>
            </a:r>
          </a:p>
          <a:p>
            <a:pPr algn="ctr">
              <a:spcBef>
                <a:spcPts val="0"/>
              </a:spcBef>
            </a:pPr>
            <a:r>
              <a:rPr lang="ru-RU" sz="3000" b="1" dirty="0" smtClean="0"/>
              <a:t>ИНДИВИДУАЛЬНОГО ПРИБОРА УЧЕТА</a:t>
            </a:r>
            <a:endParaRPr lang="ru-RU" sz="3000" b="1" dirty="0"/>
          </a:p>
        </p:txBody>
      </p:sp>
      <p:sp>
        <p:nvSpPr>
          <p:cNvPr id="7" name="Стрелка вниз 6"/>
          <p:cNvSpPr/>
          <p:nvPr/>
        </p:nvSpPr>
        <p:spPr>
          <a:xfrm rot="18805658">
            <a:off x="1170626" y="2006127"/>
            <a:ext cx="676840" cy="87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85" y="1237403"/>
            <a:ext cx="2111902" cy="15818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" y="271541"/>
            <a:ext cx="1784084" cy="1520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841" y="3457417"/>
            <a:ext cx="288109" cy="643206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499626" y="3429000"/>
            <a:ext cx="10932268" cy="3014139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r>
              <a:rPr lang="ru-RU" sz="1900" b="1" dirty="0" smtClean="0">
                <a:solidFill>
                  <a:srgbClr val="FF0000"/>
                </a:solidFill>
              </a:rPr>
              <a:t>ВАРИАНТ </a:t>
            </a:r>
            <a:r>
              <a:rPr lang="ru-RU" sz="1900" b="1" dirty="0">
                <a:solidFill>
                  <a:srgbClr val="FF0000"/>
                </a:solidFill>
              </a:rPr>
              <a:t>РАСЧЕТА ВОЗМОЖЕН ДЛЯ ИНДИВИДУАЛЬНЫХ ЖИЛЫХ </a:t>
            </a:r>
            <a:r>
              <a:rPr lang="ru-RU" sz="1900" b="1" dirty="0" smtClean="0">
                <a:solidFill>
                  <a:srgbClr val="FF0000"/>
                </a:solidFill>
              </a:rPr>
              <a:t>СТРОЕНИЙ</a:t>
            </a:r>
          </a:p>
          <a:p>
            <a:pPr algn="ctr">
              <a:spcBef>
                <a:spcPts val="0"/>
              </a:spcBef>
            </a:pPr>
            <a:r>
              <a:rPr lang="ru-RU" sz="1900" b="1" dirty="0" smtClean="0">
                <a:solidFill>
                  <a:srgbClr val="FF0000"/>
                </a:solidFill>
              </a:rPr>
              <a:t>И </a:t>
            </a:r>
            <a:r>
              <a:rPr lang="ru-RU" sz="1900" b="1" dirty="0">
                <a:solidFill>
                  <a:srgbClr val="FF0000"/>
                </a:solidFill>
              </a:rPr>
              <a:t>ЧАСТНОГО СЕКТОРА</a:t>
            </a:r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endParaRPr lang="ru-RU" sz="21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777825"/>
              </p:ext>
            </p:extLst>
          </p:nvPr>
        </p:nvGraphicFramePr>
        <p:xfrm>
          <a:off x="1308950" y="4400720"/>
          <a:ext cx="9972980" cy="2042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6743">
                  <a:extLst>
                    <a:ext uri="{9D8B030D-6E8A-4147-A177-3AD203B41FA5}">
                      <a16:colId xmlns:a16="http://schemas.microsoft.com/office/drawing/2014/main" xmlns="" val="1897330016"/>
                    </a:ext>
                  </a:extLst>
                </a:gridCol>
                <a:gridCol w="1993707">
                  <a:extLst>
                    <a:ext uri="{9D8B030D-6E8A-4147-A177-3AD203B41FA5}">
                      <a16:colId xmlns:a16="http://schemas.microsoft.com/office/drawing/2014/main" xmlns="" val="106906231"/>
                    </a:ext>
                  </a:extLst>
                </a:gridCol>
                <a:gridCol w="5262530">
                  <a:extLst>
                    <a:ext uri="{9D8B030D-6E8A-4147-A177-3AD203B41FA5}">
                      <a16:colId xmlns:a16="http://schemas.microsoft.com/office/drawing/2014/main" xmlns="" val="4080943866"/>
                    </a:ext>
                  </a:extLst>
                </a:gridCol>
              </a:tblGrid>
              <a:tr h="107433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dirty="0" smtClean="0"/>
                        <a:t>ОБЪЕМ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2000" dirty="0" smtClean="0"/>
                        <a:t>ПОТРЕБЛЕННОЙ</a:t>
                      </a:r>
                      <a:r>
                        <a:rPr lang="ru-RU" sz="2000" baseline="0" dirty="0" smtClean="0"/>
                        <a:t> ТЕПЛОВОЙ ЭНЕРГИИ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ТАРИФ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ПРИМЕР РАСЧЕТА ПЛАТЫ ЗА УСЛУГУ «ОТОПЛЕНИЕ»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813069"/>
                  </a:ext>
                </a:extLst>
              </a:tr>
              <a:tr h="96808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1,5 ГКАЛ.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3 540,52 РУБ./1 ГКАЛ.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</a:rPr>
                        <a:t>1,5 ГКАЛ. * 3 540,52 РУБ./1 ГКАЛ. =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700" b="1" dirty="0" smtClean="0">
                          <a:solidFill>
                            <a:srgbClr val="FF0000"/>
                          </a:solidFill>
                        </a:rPr>
                        <a:t>5 310,78</a:t>
                      </a:r>
                      <a:r>
                        <a:rPr lang="ru-RU" sz="1700" b="1" baseline="0" dirty="0" smtClean="0">
                          <a:solidFill>
                            <a:srgbClr val="FF0000"/>
                          </a:solidFill>
                        </a:rPr>
                        <a:t> РУБ.</a:t>
                      </a:r>
                      <a:endParaRPr lang="ru-RU" sz="17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0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32" y="693684"/>
            <a:ext cx="8761413" cy="1427438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«ОТОПЛЕНИЕ»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8584" y="2271640"/>
            <a:ext cx="10277494" cy="96496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000" b="1" dirty="0"/>
              <a:t>ИСХОДЯ ИЗ </a:t>
            </a:r>
            <a:r>
              <a:rPr lang="ru-RU" sz="3000" b="1" dirty="0" smtClean="0"/>
              <a:t>ПОКАЗАНИЙ</a:t>
            </a:r>
          </a:p>
          <a:p>
            <a:pPr algn="ctr">
              <a:spcBef>
                <a:spcPts val="0"/>
              </a:spcBef>
            </a:pPr>
            <a:r>
              <a:rPr lang="ru-RU" sz="3000" b="1" dirty="0" smtClean="0"/>
              <a:t>ОБЩЕДОМОВОГО ПРИБОРА УЧЕТА</a:t>
            </a:r>
            <a:endParaRPr lang="ru-RU" sz="3000" b="1" dirty="0"/>
          </a:p>
        </p:txBody>
      </p:sp>
      <p:sp>
        <p:nvSpPr>
          <p:cNvPr id="7" name="Стрелка вниз 6"/>
          <p:cNvSpPr/>
          <p:nvPr/>
        </p:nvSpPr>
        <p:spPr>
          <a:xfrm rot="18805658">
            <a:off x="1651292" y="2092744"/>
            <a:ext cx="676840" cy="87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85" y="1237403"/>
            <a:ext cx="2111902" cy="15818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" y="271541"/>
            <a:ext cx="1784084" cy="1520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4991" y="3471625"/>
            <a:ext cx="288109" cy="643206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499626" y="3429000"/>
            <a:ext cx="10932268" cy="3014139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r>
              <a:rPr lang="ru-RU" sz="1900" b="1" dirty="0" smtClean="0">
                <a:solidFill>
                  <a:srgbClr val="FF0000"/>
                </a:solidFill>
              </a:rPr>
              <a:t>ВАРИАНТ </a:t>
            </a:r>
            <a:r>
              <a:rPr lang="ru-RU" sz="1900" b="1" dirty="0">
                <a:solidFill>
                  <a:srgbClr val="FF0000"/>
                </a:solidFill>
              </a:rPr>
              <a:t>РАСЧЕТА ВОЗМОЖЕН ДЛЯ </a:t>
            </a:r>
            <a:r>
              <a:rPr lang="ru-RU" sz="1900" b="1" dirty="0" smtClean="0">
                <a:solidFill>
                  <a:srgbClr val="FF0000"/>
                </a:solidFill>
              </a:rPr>
              <a:t>МНОГОКВАРТИРНЫХ ДОМОВ,</a:t>
            </a:r>
          </a:p>
          <a:p>
            <a:pPr algn="ctr">
              <a:spcBef>
                <a:spcPts val="0"/>
              </a:spcBef>
            </a:pPr>
            <a:r>
              <a:rPr lang="ru-RU" sz="1900" b="1" dirty="0" smtClean="0">
                <a:solidFill>
                  <a:srgbClr val="FF0000"/>
                </a:solidFill>
              </a:rPr>
              <a:t>ОСНАЩЕННЫХ </a:t>
            </a:r>
            <a:r>
              <a:rPr lang="ru-RU" sz="2500" b="1" u="sng" dirty="0" smtClean="0">
                <a:solidFill>
                  <a:srgbClr val="FF0000"/>
                </a:solidFill>
              </a:rPr>
              <a:t>ТОЛЬКО</a:t>
            </a:r>
            <a:r>
              <a:rPr lang="ru-RU" sz="1900" b="1" dirty="0" smtClean="0">
                <a:solidFill>
                  <a:srgbClr val="FF0000"/>
                </a:solidFill>
              </a:rPr>
              <a:t> ОБЩЕДОМОВЫМ ПРИБОРОМ УЧЕТА</a:t>
            </a:r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endParaRPr lang="ru-RU" sz="2100" b="1" dirty="0"/>
          </a:p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endParaRPr lang="ru-RU" sz="21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90498"/>
              </p:ext>
            </p:extLst>
          </p:nvPr>
        </p:nvGraphicFramePr>
        <p:xfrm>
          <a:off x="357352" y="4317476"/>
          <a:ext cx="11361681" cy="2315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351">
                  <a:extLst>
                    <a:ext uri="{9D8B030D-6E8A-4147-A177-3AD203B41FA5}">
                      <a16:colId xmlns:a16="http://schemas.microsoft.com/office/drawing/2014/main" xmlns="" val="1897330016"/>
                    </a:ext>
                  </a:extLst>
                </a:gridCol>
                <a:gridCol w="1355835">
                  <a:extLst>
                    <a:ext uri="{9D8B030D-6E8A-4147-A177-3AD203B41FA5}">
                      <a16:colId xmlns:a16="http://schemas.microsoft.com/office/drawing/2014/main" xmlns="" val="106906231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xmlns="" val="2599898324"/>
                    </a:ext>
                  </a:extLst>
                </a:gridCol>
                <a:gridCol w="1387365">
                  <a:extLst>
                    <a:ext uri="{9D8B030D-6E8A-4147-A177-3AD203B41FA5}">
                      <a16:colId xmlns:a16="http://schemas.microsoft.com/office/drawing/2014/main" xmlns="" val="3080147130"/>
                    </a:ext>
                  </a:extLst>
                </a:gridCol>
                <a:gridCol w="5160578">
                  <a:extLst>
                    <a:ext uri="{9D8B030D-6E8A-4147-A177-3AD203B41FA5}">
                      <a16:colId xmlns:a16="http://schemas.microsoft.com/office/drawing/2014/main" xmlns="" val="4080943866"/>
                    </a:ext>
                  </a:extLst>
                </a:gridCol>
              </a:tblGrid>
              <a:tr h="134760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700" dirty="0" smtClean="0"/>
                        <a:t>ОБЪЕМ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700" dirty="0" smtClean="0"/>
                        <a:t>ПОТРЕБЛЕННОЙ</a:t>
                      </a:r>
                      <a:r>
                        <a:rPr lang="ru-RU" sz="1700" baseline="0" dirty="0" smtClean="0"/>
                        <a:t> ТЕПЛОВОЙ ЭНЕРГИИ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ОБЩАЯ</a:t>
                      </a:r>
                      <a:r>
                        <a:rPr lang="ru-RU" sz="1700" baseline="0" dirty="0" smtClean="0"/>
                        <a:t> ПЛОЩАДЬ ДОМА</a:t>
                      </a:r>
                      <a:endParaRPr lang="ru-RU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ОБЩАЯ ПЛОЩАДЬ ЖИЛОГО ПОМЕЩЕНИЯ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7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ТАРИФ</a:t>
                      </a:r>
                    </a:p>
                    <a:p>
                      <a:pPr algn="ctr"/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 smtClean="0"/>
                    </a:p>
                    <a:p>
                      <a:pPr algn="ctr"/>
                      <a:r>
                        <a:rPr lang="ru-RU" sz="1700" dirty="0" smtClean="0"/>
                        <a:t>ПРИМЕР РАСЧЕТА ПЛАТЫ ЗА УСЛУГУ «ОТОПЛЕНИЕ»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813069"/>
                  </a:ext>
                </a:extLst>
              </a:tr>
              <a:tr h="968088"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20 ГКАЛ.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750,00 КВ.М.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5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56,00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</a:rPr>
                        <a:t> КВ.М.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3 540,52 РУБ./1 ГКАЛ.</a:t>
                      </a:r>
                    </a:p>
                    <a:p>
                      <a:pPr algn="ctr"/>
                      <a:endParaRPr lang="ru-R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56,00 КВ.М.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                       *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</a:rPr>
                        <a:t> 20 ГКАЛ. * 3 540,52 РУБ. = </a:t>
                      </a:r>
                      <a:r>
                        <a:rPr lang="ru-RU" sz="1500" b="1" baseline="0" dirty="0" smtClean="0">
                          <a:solidFill>
                            <a:srgbClr val="FF0000"/>
                          </a:solidFill>
                        </a:rPr>
                        <a:t>5 287,18 </a:t>
                      </a:r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</a:rPr>
                        <a:t>РУБ.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 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 750,00 КВ.М. </a:t>
                      </a:r>
                      <a:endParaRPr lang="ru-RU" sz="15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7961"/>
                  </a:ext>
                </a:extLst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/>
        </p:nvCxnSpPr>
        <p:spPr>
          <a:xfrm>
            <a:off x="6726622" y="6053959"/>
            <a:ext cx="1072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5297">
            <a:off x="314019" y="3184264"/>
            <a:ext cx="2533587" cy="9113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732" y="693684"/>
            <a:ext cx="8761413" cy="1427438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«ОТОПЛЕНИЕ»</a:t>
            </a:r>
            <a:endParaRPr lang="ru-RU" sz="3300" dirty="0"/>
          </a:p>
        </p:txBody>
      </p:sp>
      <p:sp>
        <p:nvSpPr>
          <p:cNvPr id="7" name="Стрелка вниз 6"/>
          <p:cNvSpPr/>
          <p:nvPr/>
        </p:nvSpPr>
        <p:spPr>
          <a:xfrm rot="18448320">
            <a:off x="1654082" y="2011169"/>
            <a:ext cx="676840" cy="87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" y="271541"/>
            <a:ext cx="1784084" cy="1520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61073" y="3148746"/>
            <a:ext cx="288109" cy="643206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3090041" y="3289439"/>
            <a:ext cx="8772846" cy="516890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ВАРИАНТ </a:t>
            </a:r>
            <a:r>
              <a:rPr lang="ru-RU" sz="1400" b="1" dirty="0">
                <a:solidFill>
                  <a:srgbClr val="FF0000"/>
                </a:solidFill>
              </a:rPr>
              <a:t>РАСЧЕТА ВОЗМОЖЕН ДЛЯ </a:t>
            </a:r>
            <a:r>
              <a:rPr lang="ru-RU" sz="1400" b="1" dirty="0" smtClean="0">
                <a:solidFill>
                  <a:srgbClr val="FF0000"/>
                </a:solidFill>
              </a:rPr>
              <a:t>МНОГОКВАРТИРНЫХ ДОМОВ,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ОСНАЩЕННЫХ ИНДИВИДУАЛЬНЫМИ И ОБЩЕДОМОВЫМ ПРИБОРАМИ УЧЕТА ТЕПЛОВОЙ ЭНЕРГИИ</a:t>
            </a:r>
            <a:endParaRPr lang="ru-RU" sz="1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309" y="2324474"/>
            <a:ext cx="11445764" cy="96496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3000" b="1" dirty="0"/>
              <a:t>ИСХОДЯ ИЗ </a:t>
            </a:r>
            <a:r>
              <a:rPr lang="ru-RU" sz="3000" b="1" dirty="0" smtClean="0"/>
              <a:t>ПОКАЗАНИЙ</a:t>
            </a:r>
          </a:p>
          <a:p>
            <a:pPr algn="ctr">
              <a:spcBef>
                <a:spcPts val="0"/>
              </a:spcBef>
            </a:pPr>
            <a:r>
              <a:rPr lang="ru-RU" sz="3000" b="1" dirty="0" smtClean="0"/>
              <a:t>ИНДИВИДУАЛЬНОГО И ОБЩЕДОМОВОГО ПРИБОРА УЧЕТА</a:t>
            </a:r>
            <a:endParaRPr lang="ru-RU" sz="3000" b="1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774673" y="3990451"/>
            <a:ext cx="5170488" cy="2625111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ЕСЛИ ЖИЛОЕ ПОМЕЩЕНИЕ ОСНАЩЕНО ИНДИВИДУАЛЬНЫМ ПРИБОРОМ УЧЕТА: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953172"/>
              </p:ext>
            </p:extLst>
          </p:nvPr>
        </p:nvGraphicFramePr>
        <p:xfrm>
          <a:off x="486563" y="4698123"/>
          <a:ext cx="5535866" cy="1786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365">
                  <a:extLst>
                    <a:ext uri="{9D8B030D-6E8A-4147-A177-3AD203B41FA5}">
                      <a16:colId xmlns:a16="http://schemas.microsoft.com/office/drawing/2014/main" xmlns="" val="1897330016"/>
                    </a:ext>
                  </a:extLst>
                </a:gridCol>
                <a:gridCol w="1212171">
                  <a:extLst>
                    <a:ext uri="{9D8B030D-6E8A-4147-A177-3AD203B41FA5}">
                      <a16:colId xmlns:a16="http://schemas.microsoft.com/office/drawing/2014/main" xmlns="" val="106906231"/>
                    </a:ext>
                  </a:extLst>
                </a:gridCol>
                <a:gridCol w="2714330">
                  <a:extLst>
                    <a:ext uri="{9D8B030D-6E8A-4147-A177-3AD203B41FA5}">
                      <a16:colId xmlns:a16="http://schemas.microsoft.com/office/drawing/2014/main" xmlns="" val="4080943866"/>
                    </a:ext>
                  </a:extLst>
                </a:gridCol>
              </a:tblGrid>
              <a:tr h="97362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1300" dirty="0" smtClean="0"/>
                        <a:t>ОБЪЕМ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300" dirty="0" smtClean="0"/>
                        <a:t>ПОТРЕБЛЕННОЙ</a:t>
                      </a:r>
                      <a:r>
                        <a:rPr lang="ru-RU" sz="1300" baseline="0" dirty="0" smtClean="0"/>
                        <a:t> ТЕПЛОВОЙ ЭНЕРГИИ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ТАРИФ</a:t>
                      </a:r>
                      <a:endParaRPr lang="ru-RU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/>
                    </a:p>
                    <a:p>
                      <a:pPr algn="ctr"/>
                      <a:r>
                        <a:rPr lang="ru-RU" sz="1300" dirty="0" smtClean="0"/>
                        <a:t>ПРИМЕР РАСЧЕТА ПЛАТЫ ЗА УСЛУГУ «ОТОПЛЕНИЕ» В ЖИЛОМ ПОМЕЩЕНИИ</a:t>
                      </a:r>
                      <a:endParaRPr lang="ru-RU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813069"/>
                  </a:ext>
                </a:extLst>
              </a:tr>
              <a:tr h="813132"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0,8 ГКАЛ.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3 540,52 РУБ./1 ГКАЛ.</a:t>
                      </a: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</a:rPr>
                        <a:t>0,8 ГКАЛ. * 3 540,52 РУБ./1 ГКАЛ. =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</a:rPr>
                        <a:t>2 832,42 </a:t>
                      </a:r>
                      <a:r>
                        <a:rPr lang="ru-RU" sz="1300" b="1" baseline="0" dirty="0" smtClean="0">
                          <a:solidFill>
                            <a:srgbClr val="FF0000"/>
                          </a:solidFill>
                        </a:rPr>
                        <a:t>РУБ.</a:t>
                      </a:r>
                      <a:endParaRPr lang="ru-RU" sz="13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7961"/>
                  </a:ext>
                </a:extLst>
              </a:tr>
            </a:tbl>
          </a:graphicData>
        </a:graphic>
      </p:graphicFrame>
      <p:sp>
        <p:nvSpPr>
          <p:cNvPr id="16" name="Текст 2"/>
          <p:cNvSpPr>
            <a:spLocks noGrp="1"/>
          </p:cNvSpPr>
          <p:nvPr>
            <p:ph type="body" idx="1"/>
          </p:nvPr>
        </p:nvSpPr>
        <p:spPr>
          <a:xfrm>
            <a:off x="6275275" y="3921389"/>
            <a:ext cx="5170488" cy="268554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ЕСЛИ ЖИЛОЕ ПОМЕЩЕНИЕ НЕ ОСНАЩЕНО ИНДИВИДУАЛЬНЫМ ПРИБОРОМ УЧЕТА: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674554"/>
              </p:ext>
            </p:extLst>
          </p:nvPr>
        </p:nvGraphicFramePr>
        <p:xfrm>
          <a:off x="6198007" y="4698123"/>
          <a:ext cx="5783787" cy="1998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559">
                  <a:extLst>
                    <a:ext uri="{9D8B030D-6E8A-4147-A177-3AD203B41FA5}">
                      <a16:colId xmlns:a16="http://schemas.microsoft.com/office/drawing/2014/main" xmlns="" val="1897330016"/>
                    </a:ext>
                  </a:extLst>
                </a:gridCol>
                <a:gridCol w="725213">
                  <a:extLst>
                    <a:ext uri="{9D8B030D-6E8A-4147-A177-3AD203B41FA5}">
                      <a16:colId xmlns:a16="http://schemas.microsoft.com/office/drawing/2014/main" xmlns="" val="106906231"/>
                    </a:ext>
                  </a:extLst>
                </a:gridCol>
                <a:gridCol w="861849">
                  <a:extLst>
                    <a:ext uri="{9D8B030D-6E8A-4147-A177-3AD203B41FA5}">
                      <a16:colId xmlns:a16="http://schemas.microsoft.com/office/drawing/2014/main" xmlns="" val="2599898324"/>
                    </a:ext>
                  </a:extLst>
                </a:gridCol>
                <a:gridCol w="630620">
                  <a:extLst>
                    <a:ext uri="{9D8B030D-6E8A-4147-A177-3AD203B41FA5}">
                      <a16:colId xmlns:a16="http://schemas.microsoft.com/office/drawing/2014/main" xmlns="" val="3080147130"/>
                    </a:ext>
                  </a:extLst>
                </a:gridCol>
                <a:gridCol w="2585546">
                  <a:extLst>
                    <a:ext uri="{9D8B030D-6E8A-4147-A177-3AD203B41FA5}">
                      <a16:colId xmlns:a16="http://schemas.microsoft.com/office/drawing/2014/main" xmlns="" val="4080943866"/>
                    </a:ext>
                  </a:extLst>
                </a:gridCol>
              </a:tblGrid>
              <a:tr h="97675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800" dirty="0" smtClean="0"/>
                        <a:t>СУММА ОБЪЕМОВ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800" dirty="0" smtClean="0"/>
                        <a:t>ПОТРЕБЛЕННОЙ</a:t>
                      </a:r>
                      <a:r>
                        <a:rPr lang="ru-RU" sz="800" baseline="0" dirty="0" smtClean="0"/>
                        <a:t> ТЕПЛОВОЙ ЭНЕРГИИ В КВАРТИРАХ, У КОГО УСТАНОВЛЕН  ИПУ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ОБЩАЯ</a:t>
                      </a:r>
                      <a:r>
                        <a:rPr lang="ru-RU" sz="800" baseline="0" dirty="0" smtClean="0"/>
                        <a:t> ПЛОЩАДЬ КВАРТИР, У КОГО УСТАНОВЛЕН ИПУ</a:t>
                      </a:r>
                      <a:endParaRPr lang="ru-RU" sz="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ОБЩАЯ ПЛОЩАДЬ ЖИЛОГО </a:t>
                      </a:r>
                      <a:r>
                        <a:rPr lang="ru-RU" sz="750" dirty="0" smtClean="0"/>
                        <a:t>ПОМЕЩЕНИЯ, В КОТОРОМ НЕТ ИПУ</a:t>
                      </a:r>
                      <a:endParaRPr lang="ru-RU" sz="7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ТАРИФ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1000" dirty="0" smtClean="0"/>
                        <a:t>ПРИМЕР РАСЧЕТА ПЛАТЫ ЗА УСЛУГУ «ОТОПЛЕНИЕ» В ЖИЛОМ ПОМЕЩЕНИИ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813069"/>
                  </a:ext>
                </a:extLst>
              </a:tr>
              <a:tr h="81000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7 ГКАЛ.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445,00 КВ.М.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60,00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КВ.М.</a:t>
                      </a:r>
                      <a:endParaRPr lang="ru-RU" sz="1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</a:rPr>
                        <a:t>3 540,52 РУБ./1 ГКАЛ.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 7 ГКАЛ.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                    * 60 КВ.М.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* 3 540,52 Р. = </a:t>
                      </a:r>
                      <a:r>
                        <a:rPr lang="ru-RU" sz="800" b="1" baseline="0" dirty="0" smtClean="0">
                          <a:solidFill>
                            <a:srgbClr val="FF0000"/>
                          </a:solidFill>
                        </a:rPr>
                        <a:t>3 341,62 Р. 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45,00 КВ.М. </a:t>
                      </a:r>
                      <a:endParaRPr lang="ru-RU" sz="8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93796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9406758" y="6085489"/>
            <a:ext cx="5360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879" y="1088620"/>
            <a:ext cx="2039008" cy="13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0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133">
            <a:off x="54912" y="3063520"/>
            <a:ext cx="1610236" cy="848694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8448320">
            <a:off x="1654082" y="2011169"/>
            <a:ext cx="676840" cy="87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9" y="271541"/>
            <a:ext cx="1784084" cy="152004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27550" y="2947440"/>
            <a:ext cx="288109" cy="643206"/>
          </a:xfrm>
          <a:prstGeom prst="rect">
            <a:avLst/>
          </a:prstGeom>
        </p:spPr>
      </p:pic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2742050" y="3053412"/>
            <a:ext cx="8899490" cy="619198"/>
          </a:xfrm>
        </p:spPr>
        <p:txBody>
          <a:bodyPr/>
          <a:lstStyle/>
          <a:p>
            <a:pPr algn="ctr">
              <a:spcBef>
                <a:spcPts val="0"/>
              </a:spcBef>
            </a:pPr>
            <a:endParaRPr lang="ru-RU" sz="2100" b="1" dirty="0" smtClean="0"/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ВАРИАНТ </a:t>
            </a:r>
            <a:r>
              <a:rPr lang="ru-RU" sz="1400" b="1" dirty="0">
                <a:solidFill>
                  <a:srgbClr val="FF0000"/>
                </a:solidFill>
              </a:rPr>
              <a:t>РАСЧЕТА ВОЗМОЖЕН ДЛЯ </a:t>
            </a:r>
            <a:r>
              <a:rPr lang="ru-RU" sz="1400" b="1" dirty="0" smtClean="0">
                <a:solidFill>
                  <a:srgbClr val="FF0000"/>
                </a:solidFill>
              </a:rPr>
              <a:t>МНОГОКВАРТИРНЫХ ДОМОВ,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ОСНАЩЕННЫХ ИНДИВИДУАЛЬНЫМИ И ОБЩЕДОМОВЫМ ПРИБОРАМИ УЧЕТА ТЕПЛОВОЙ ЭНЕРГИИ</a:t>
            </a:r>
            <a:endParaRPr lang="ru-RU" sz="1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5310" y="2228549"/>
            <a:ext cx="11445764" cy="96496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sz="2700" b="1" dirty="0"/>
              <a:t>ИСХОДЯ ИЗ </a:t>
            </a:r>
            <a:r>
              <a:rPr lang="ru-RU" sz="2700" b="1" dirty="0" smtClean="0"/>
              <a:t>ПОКАЗАНИЙ</a:t>
            </a:r>
          </a:p>
          <a:p>
            <a:pPr algn="ctr">
              <a:spcBef>
                <a:spcPts val="0"/>
              </a:spcBef>
            </a:pPr>
            <a:r>
              <a:rPr lang="ru-RU" sz="2700" b="1" dirty="0" smtClean="0"/>
              <a:t>ИНДИВИДУАЛЬНОГО И ОБЩЕДОМОВОГО ПРИБОРА УЧЕТА</a:t>
            </a:r>
            <a:endParaRPr lang="ru-RU" sz="2700" b="1" dirty="0"/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462676" y="3680097"/>
            <a:ext cx="11452983" cy="2625111"/>
          </a:xfrm>
        </p:spPr>
        <p:txBody>
          <a:bodyPr/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600" b="1" u="sng" dirty="0" smtClean="0">
                <a:solidFill>
                  <a:schemeClr val="tx1"/>
                </a:solidFill>
              </a:rPr>
              <a:t>СУММА ОБЪЕМОВ ТЕПЛОВОЙ ЭНЕРГИИ, </a:t>
            </a:r>
            <a:r>
              <a:rPr lang="ru-RU" sz="1600" b="1" u="sng" dirty="0">
                <a:solidFill>
                  <a:schemeClr val="tx1"/>
                </a:solidFill>
              </a:rPr>
              <a:t>ПОТРЕБЛЕННЫХ В ЖИЛЫХ ПОМЕЩЕНИЯХ </a:t>
            </a:r>
            <a:r>
              <a:rPr lang="ru-RU" sz="1600" b="1" dirty="0" smtClean="0">
                <a:solidFill>
                  <a:schemeClr val="tx1"/>
                </a:solidFill>
              </a:rPr>
              <a:t>И РАССЧИТАННЫХ ПО ФОРМУЛАМ НА ПРЕДЫДУЩЕМ СЛАЙДЕ, </a:t>
            </a:r>
            <a:r>
              <a:rPr lang="ru-RU" sz="1600" b="1" u="sng" dirty="0" smtClean="0">
                <a:solidFill>
                  <a:schemeClr val="tx1"/>
                </a:solidFill>
              </a:rPr>
              <a:t>СУММИРУЕТСЯ.</a:t>
            </a:r>
          </a:p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FF0000"/>
                </a:solidFill>
              </a:rPr>
              <a:t>ПОСЛЕ ВЫЯВЛЯЕТСЯ РАЗНИЦА РЕСУРСА, УЧТЕННАЯ ПО ОБЩЕДОМОВОМУ ПРИБОРУ УЧЕТА</a:t>
            </a:r>
          </a:p>
          <a:p>
            <a:pPr algn="ctr">
              <a:spcBef>
                <a:spcPts val="0"/>
              </a:spcBef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algn="ctr"/>
            <a:endParaRPr lang="ru-RU" sz="1800" b="1" dirty="0">
              <a:solidFill>
                <a:srgbClr val="FF0000"/>
              </a:solidFill>
            </a:endParaRPr>
          </a:p>
          <a:p>
            <a:pPr algn="ctr"/>
            <a:endParaRPr lang="ru-RU" sz="1800" b="1" dirty="0" smtClean="0">
              <a:solidFill>
                <a:srgbClr val="FF0000"/>
              </a:solidFill>
            </a:endParaRPr>
          </a:p>
          <a:p>
            <a:pPr algn="ctr"/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77315"/>
              </p:ext>
            </p:extLst>
          </p:nvPr>
        </p:nvGraphicFramePr>
        <p:xfrm>
          <a:off x="729042" y="4497473"/>
          <a:ext cx="10920249" cy="217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1889">
                  <a:extLst>
                    <a:ext uri="{9D8B030D-6E8A-4147-A177-3AD203B41FA5}">
                      <a16:colId xmlns:a16="http://schemas.microsoft.com/office/drawing/2014/main" xmlns="" val="1285626449"/>
                    </a:ext>
                  </a:extLst>
                </a:gridCol>
                <a:gridCol w="1513490">
                  <a:extLst>
                    <a:ext uri="{9D8B030D-6E8A-4147-A177-3AD203B41FA5}">
                      <a16:colId xmlns:a16="http://schemas.microsoft.com/office/drawing/2014/main" xmlns="" val="4018538085"/>
                    </a:ext>
                  </a:extLst>
                </a:gridCol>
                <a:gridCol w="5454870">
                  <a:extLst>
                    <a:ext uri="{9D8B030D-6E8A-4147-A177-3AD203B41FA5}">
                      <a16:colId xmlns:a16="http://schemas.microsoft.com/office/drawing/2014/main" xmlns="" val="2612055467"/>
                    </a:ext>
                  </a:extLst>
                </a:gridCol>
              </a:tblGrid>
              <a:tr h="313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ПОКАЗАТЕЛИ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ОБЪЕМЫ / ПЛОЩАДЬ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ПРИМЕР РАСЧЕТА ПЛАТЫ ЗА УСЛУГУ «ОТОПЛЕНИЕ»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9540644"/>
                  </a:ext>
                </a:extLst>
              </a:tr>
              <a:tr h="65995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ОБЪЕМ ТЕПЛОВОЙ ЭНЕРГИИ, ОПРЕДЕЛЕННЫЙ</a:t>
                      </a:r>
                      <a:r>
                        <a:rPr lang="ru-RU" sz="1100" b="1" baseline="0" dirty="0" smtClean="0"/>
                        <a:t> ПО ПОКАЗАНИЯМ ОБЩЕДОМОВОГО ПРИБОРА УЧЕТА ТЕПЛОВОЙ ЭНЕРГИИ</a:t>
                      </a:r>
                      <a:endParaRPr lang="ru-RU" sz="11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15 ГКАЛ.</a:t>
                      </a:r>
                    </a:p>
                    <a:p>
                      <a:pPr algn="ctr"/>
                      <a:endParaRPr lang="ru-RU" sz="1100" b="1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l"/>
                      <a:r>
                        <a:rPr lang="ru-RU" sz="1500" b="1" dirty="0" smtClean="0"/>
                        <a:t>(15 ГКАЛ. – 10 ГКАЛ.)</a:t>
                      </a:r>
                    </a:p>
                    <a:p>
                      <a:pPr lvl="0">
                        <a:defRPr/>
                      </a:pPr>
                      <a:r>
                        <a:rPr lang="ru-RU" sz="1500" b="1" dirty="0" smtClean="0"/>
                        <a:t>                                      * 45,0 КВ.М. * 3 540,52 Р. = </a:t>
                      </a:r>
                      <a:r>
                        <a:rPr lang="ru-RU" sz="1500" b="1" dirty="0" smtClean="0">
                          <a:solidFill>
                            <a:srgbClr val="FF0000"/>
                          </a:solidFill>
                        </a:rPr>
                        <a:t>937,20 </a:t>
                      </a:r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Р. </a:t>
                      </a:r>
                    </a:p>
                    <a:p>
                      <a:pPr lvl="0">
                        <a:defRPr/>
                      </a:pPr>
                      <a:r>
                        <a:rPr lang="ru-RU" sz="1500" b="1" dirty="0" smtClean="0"/>
                        <a:t>        850,00 КВ.М. </a:t>
                      </a:r>
                      <a:endParaRPr lang="ru-RU" sz="1500" dirty="0" smtClean="0"/>
                    </a:p>
                    <a:p>
                      <a:pPr algn="ctr"/>
                      <a:endParaRPr lang="ru-RU" sz="10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424597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СУММА ОБЪЕМОВ ТЕПЛОВОЙ ЭНЕРГИИ</a:t>
                      </a:r>
                      <a:r>
                        <a:rPr lang="ru-RU" sz="1100" b="1" baseline="0" dirty="0" smtClean="0"/>
                        <a:t> ВО ВСЕХ ЖИЛЫХ ПОМЕЩЕНИЯХ МНОГОВАРТИРНОГО ДОМА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10 ГКАЛ.</a:t>
                      </a:r>
                      <a:endParaRPr lang="ru-RU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3060778"/>
                  </a:ext>
                </a:extLst>
              </a:tr>
              <a:tr h="3133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ОБЩАЯ ПЛОЩАДЬ МНОГОКВАРТИРНОГО ДОМА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850,00 КВ.М.</a:t>
                      </a:r>
                      <a:endParaRPr lang="ru-RU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3340142"/>
                  </a:ext>
                </a:extLst>
              </a:tr>
              <a:tr h="31336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ОБЩАЯ</a:t>
                      </a:r>
                      <a:r>
                        <a:rPr lang="ru-RU" sz="1100" b="1" baseline="0" dirty="0" smtClean="0"/>
                        <a:t> ПЛОЩАДЬ ЖИЛОГО ПОМЕЩЕНИЯ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45,00</a:t>
                      </a:r>
                      <a:r>
                        <a:rPr lang="ru-RU" sz="1100" b="1" baseline="0" dirty="0" smtClean="0"/>
                        <a:t> КВ.М.</a:t>
                      </a:r>
                      <a:endParaRPr lang="ru-RU" sz="1100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170687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060" y="732473"/>
            <a:ext cx="8761413" cy="1427438"/>
          </a:xfrm>
        </p:spPr>
        <p:txBody>
          <a:bodyPr/>
          <a:lstStyle/>
          <a:p>
            <a:pPr algn="ctr"/>
            <a:r>
              <a:rPr lang="ru-RU" sz="3500" b="1" dirty="0"/>
              <a:t>РАСЧЕТ ПЛАТЫ ЗА </a:t>
            </a:r>
            <a:r>
              <a:rPr lang="ru-RU" sz="3500" b="1" dirty="0" smtClean="0"/>
              <a:t>КОММУНАЛЬНУЮ  УСЛУГУ «ОТОПЛЕНИЕ»</a:t>
            </a:r>
            <a:endParaRPr lang="ru-RU" sz="35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100766" y="5623035"/>
            <a:ext cx="1986455" cy="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018" y="1258867"/>
            <a:ext cx="1890385" cy="12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9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264" y="814012"/>
            <a:ext cx="8761413" cy="1054829"/>
          </a:xfrm>
        </p:spPr>
        <p:txBody>
          <a:bodyPr/>
          <a:lstStyle/>
          <a:p>
            <a:pPr algn="ctr"/>
            <a:r>
              <a:rPr lang="ru-RU" sz="3500" b="1" dirty="0"/>
              <a:t>РАСЧЕТ ПЛАТЫ ЗА </a:t>
            </a:r>
            <a:r>
              <a:rPr lang="ru-RU" sz="3500" b="1" dirty="0" smtClean="0"/>
              <a:t>КОММУНАЛЬНУЮ  УСЛУГУ «ОТОПЛЕНИЕ»</a:t>
            </a:r>
            <a:endParaRPr lang="ru-RU" sz="35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83973" y="2125426"/>
            <a:ext cx="10029654" cy="690651"/>
          </a:xfrm>
        </p:spPr>
        <p:txBody>
          <a:bodyPr/>
          <a:lstStyle/>
          <a:p>
            <a:pPr algn="ctr"/>
            <a:r>
              <a:rPr lang="ru-RU" sz="2800" b="1" dirty="0" smtClean="0"/>
              <a:t>ПРИМЕР ОТОБРАЖЕНИЯ УСЛУГИ В КВИТАНЦИИ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6538" y="2994568"/>
            <a:ext cx="11161986" cy="3711032"/>
          </a:xfrm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bg1"/>
                </a:solidFill>
              </a:rPr>
              <a:t>УСЛУГА ПО ОТОПЛЕНИЮ В КВИТАНЦИИ ОТОБРАЖЕНА ДВУМЯ СТРОКАМИ:</a:t>
            </a:r>
          </a:p>
          <a:p>
            <a:pPr marL="457200" indent="-457200">
              <a:lnSpc>
                <a:spcPct val="145000"/>
              </a:lnSpc>
              <a:spcBef>
                <a:spcPts val="0"/>
              </a:spcBef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1. ПЛАТА ЗА</a:t>
            </a:r>
          </a:p>
          <a:p>
            <a:pPr marL="457200" indent="-457200">
              <a:lnSpc>
                <a:spcPct val="145000"/>
              </a:lnSpc>
              <a:spcBef>
                <a:spcPts val="0"/>
              </a:spcBef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ОТОПЛЕНИЕ,</a:t>
            </a:r>
          </a:p>
          <a:p>
            <a:pPr marL="457200" indent="-457200">
              <a:lnSpc>
                <a:spcPct val="145000"/>
              </a:lnSpc>
              <a:spcBef>
                <a:spcPts val="0"/>
              </a:spcBef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ПРЕДОСТАВЛЕННОЕ</a:t>
            </a:r>
          </a:p>
          <a:p>
            <a:pPr marL="457200" indent="-457200">
              <a:lnSpc>
                <a:spcPct val="145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ПОТРЕБИТЕЛЮ В ЖИЛОМ</a:t>
            </a:r>
          </a:p>
          <a:p>
            <a:pPr marL="457200" indent="-457200">
              <a:lnSpc>
                <a:spcPct val="145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ПОМЕЩЕНИИ;</a:t>
            </a:r>
          </a:p>
          <a:p>
            <a:pPr marL="457200" indent="-457200" algn="r">
              <a:lnSpc>
                <a:spcPct val="145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2</a:t>
            </a:r>
            <a:r>
              <a:rPr lang="ru-RU" sz="2700" b="1" dirty="0">
                <a:solidFill>
                  <a:schemeClr val="bg1"/>
                </a:solidFill>
              </a:rPr>
              <a:t>. ПЛАТА ЗА </a:t>
            </a:r>
            <a:r>
              <a:rPr lang="ru-RU" sz="2700" b="1" dirty="0" smtClean="0">
                <a:solidFill>
                  <a:schemeClr val="bg1"/>
                </a:solidFill>
              </a:rPr>
              <a:t>ОТОПЛЕНИЕ, </a:t>
            </a:r>
          </a:p>
          <a:p>
            <a:pPr marL="457200" indent="-457200" algn="r">
              <a:lnSpc>
                <a:spcPct val="145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ПОТРЕБЛЕННОЕ</a:t>
            </a:r>
          </a:p>
          <a:p>
            <a:pPr marL="457200" indent="-457200" algn="r">
              <a:lnSpc>
                <a:spcPct val="145000"/>
              </a:lnSpc>
              <a:spcBef>
                <a:spcPts val="0"/>
              </a:spcBef>
              <a:buFont typeface="Wingdings 3" charset="2"/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ПРИ СОДЕРЖАНИИ</a:t>
            </a:r>
          </a:p>
          <a:p>
            <a:pPr marL="457200" indent="-457200" algn="r">
              <a:lnSpc>
                <a:spcPct val="145000"/>
              </a:lnSpc>
              <a:spcBef>
                <a:spcPts val="0"/>
              </a:spcBef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ОБЩЕГО ИМУЩЕСТВА</a:t>
            </a:r>
          </a:p>
          <a:p>
            <a:pPr marL="457200" indent="-457200" algn="r">
              <a:lnSpc>
                <a:spcPct val="145000"/>
              </a:lnSpc>
              <a:spcBef>
                <a:spcPts val="0"/>
              </a:spcBef>
              <a:buAutoNum type="arabicPeriod"/>
            </a:pPr>
            <a:r>
              <a:rPr lang="ru-RU" sz="2700" b="1" dirty="0" smtClean="0">
                <a:solidFill>
                  <a:schemeClr val="bg1"/>
                </a:solidFill>
              </a:rPr>
              <a:t>В МНОГОКВАРТИРНОМ ДОМЕ. 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075775" y="2081995"/>
            <a:ext cx="708198" cy="734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78" y="287635"/>
            <a:ext cx="1512095" cy="1009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07" y="3457184"/>
            <a:ext cx="4574028" cy="3143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трелка вниз 3"/>
          <p:cNvSpPr/>
          <p:nvPr/>
        </p:nvSpPr>
        <p:spPr>
          <a:xfrm rot="16200000">
            <a:off x="3268715" y="4601535"/>
            <a:ext cx="252249" cy="630621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486936">
            <a:off x="8579006" y="4534774"/>
            <a:ext cx="252249" cy="630621"/>
          </a:xfrm>
          <a:prstGeom prst="down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897" y="1084908"/>
            <a:ext cx="1890385" cy="12136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085" y="3429000"/>
            <a:ext cx="2211183" cy="139480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02" y="5221461"/>
            <a:ext cx="2340748" cy="129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2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sz="3800" b="1" dirty="0" smtClean="0"/>
              <a:t>РАСЧЕТ ПЛАТЫ ЗА ЖИЛИЩНУЮ УСЛУГУ</a:t>
            </a:r>
            <a:br>
              <a:rPr lang="ru-RU" sz="3800" b="1" dirty="0" smtClean="0"/>
            </a:br>
            <a:r>
              <a:rPr lang="ru-RU" sz="3800" b="1" dirty="0" smtClean="0"/>
              <a:t>«ПРИВОЗНАЯ ВОДА»</a:t>
            </a:r>
            <a:endParaRPr lang="ru-RU" sz="3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37904" y="1187670"/>
            <a:ext cx="3362538" cy="26380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187670"/>
            <a:ext cx="3362538" cy="26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76" y="4099278"/>
            <a:ext cx="3258207" cy="22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3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1" y="704194"/>
            <a:ext cx="8761413" cy="1177158"/>
          </a:xfrm>
        </p:spPr>
        <p:txBody>
          <a:bodyPr/>
          <a:lstStyle/>
          <a:p>
            <a:pPr algn="ctr"/>
            <a:r>
              <a:rPr lang="ru-RU" sz="3200" b="1" dirty="0" smtClean="0"/>
              <a:t>ЖИЛИЩНАЯ УСЛУГА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«ПРИВОЗНАЯ ВОДА»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14" y="2490952"/>
            <a:ext cx="10710041" cy="43339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	ТАЛОНЫ </a:t>
            </a:r>
            <a:r>
              <a:rPr lang="ru-RU" b="1" dirty="0">
                <a:solidFill>
                  <a:schemeClr val="tx1"/>
                </a:solidFill>
              </a:rPr>
              <a:t>МОЖНО ПРИОБРЕСТИ В КАССЕ МП «ЭГК».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		ПРИВОЗНАЯ ВОДА ПРОДАЕТСЯ ТАЛОНАМИ </a:t>
            </a:r>
            <a:r>
              <a:rPr lang="ru-RU" sz="1700" b="1" dirty="0" smtClean="0">
                <a:solidFill>
                  <a:srgbClr val="FF0000"/>
                </a:solidFill>
              </a:rPr>
              <a:t>(1 ТАЛОН -  200 ЛИТРОВ)</a:t>
            </a:r>
            <a:endParaRPr lang="ru-RU" sz="17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		</a:t>
            </a:r>
            <a:r>
              <a:rPr lang="ru-RU" sz="1850" b="1" dirty="0" smtClean="0">
                <a:solidFill>
                  <a:schemeClr val="tx1"/>
                </a:solidFill>
              </a:rPr>
              <a:t>				РАСЧЕТ </a:t>
            </a:r>
            <a:r>
              <a:rPr lang="ru-RU" sz="1850" b="1" dirty="0">
                <a:solidFill>
                  <a:schemeClr val="tx1"/>
                </a:solidFill>
              </a:rPr>
              <a:t>ЗА УСЛУГУ ОСУЩЕСТВЛЯЕТСЯ </a:t>
            </a:r>
            <a:r>
              <a:rPr lang="ru-RU" sz="1850" b="1" dirty="0" smtClean="0">
                <a:solidFill>
                  <a:schemeClr val="tx1"/>
                </a:solidFill>
              </a:rPr>
              <a:t>СРАЗУ:</a:t>
            </a:r>
          </a:p>
          <a:p>
            <a:pPr marL="0" indent="0">
              <a:buNone/>
            </a:pPr>
            <a:r>
              <a:rPr lang="ru-RU" sz="1850" b="1" dirty="0" smtClean="0">
                <a:solidFill>
                  <a:schemeClr val="tx1"/>
                </a:solidFill>
              </a:rPr>
              <a:t>								ПО </a:t>
            </a:r>
            <a:r>
              <a:rPr lang="ru-RU" sz="1850" b="1" dirty="0">
                <a:solidFill>
                  <a:schemeClr val="tx1"/>
                </a:solidFill>
              </a:rPr>
              <a:t>ФАКТУ ПРИОБРЕТЕНИЯ ТАЛОНОВ</a:t>
            </a:r>
            <a:r>
              <a:rPr lang="ru-RU" sz="1850" b="1" dirty="0" smtClean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lnSpc>
                <a:spcPct val="135000"/>
              </a:lnSpc>
              <a:spcBef>
                <a:spcPts val="180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						</a:t>
            </a:r>
            <a:r>
              <a:rPr lang="ru-RU" b="1" dirty="0" smtClean="0">
                <a:solidFill>
                  <a:srgbClr val="FF0000"/>
                </a:solidFill>
              </a:rPr>
              <a:t>СТОИМОСТЬ </a:t>
            </a:r>
            <a:r>
              <a:rPr lang="ru-RU" b="1" dirty="0">
                <a:solidFill>
                  <a:srgbClr val="FF0000"/>
                </a:solidFill>
              </a:rPr>
              <a:t>1 ТАЛОНА ПРИВОЗНОЙ ВОДЫ – 105,77 РУБ</a:t>
            </a:r>
            <a:r>
              <a:rPr lang="ru-RU" b="1" dirty="0" smtClean="0">
                <a:solidFill>
                  <a:srgbClr val="FF0000"/>
                </a:solidFill>
              </a:rPr>
              <a:t>.,								</a:t>
            </a:r>
            <a:r>
              <a:rPr lang="ru-RU" b="1" dirty="0" smtClean="0">
                <a:solidFill>
                  <a:schemeClr val="tx1"/>
                </a:solidFill>
              </a:rPr>
              <a:t>ИСХОДЯ ИЗ СТОИМОСТИ </a:t>
            </a:r>
            <a:r>
              <a:rPr lang="ru-RU" b="1" dirty="0" smtClean="0">
                <a:solidFill>
                  <a:srgbClr val="FF0000"/>
                </a:solidFill>
              </a:rPr>
              <a:t>528,84 РУБ. ЗА 1 </a:t>
            </a:r>
            <a:r>
              <a:rPr lang="ru-RU" b="1" dirty="0">
                <a:solidFill>
                  <a:srgbClr val="FF0000"/>
                </a:solidFill>
              </a:rPr>
              <a:t>КУБ.М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					</a:t>
            </a:r>
            <a:r>
              <a:rPr lang="ru-RU" sz="1300" b="1" dirty="0" smtClean="0">
                <a:solidFill>
                  <a:schemeClr val="tx1"/>
                </a:solidFill>
              </a:rPr>
              <a:t>(ПРИКАЗ РСТ ХМАО – ЮГРЫ № 106-НП ОТ 13.12.2018 Г. И</a:t>
            </a:r>
          </a:p>
          <a:p>
            <a:pPr marL="0" indent="0" algn="ctr">
              <a:lnSpc>
                <a:spcPct val="135000"/>
              </a:lnSpc>
              <a:spcBef>
                <a:spcPts val="600"/>
              </a:spcBef>
              <a:buNone/>
            </a:pPr>
            <a:r>
              <a:rPr lang="ru-RU" sz="1300" b="1" dirty="0">
                <a:solidFill>
                  <a:schemeClr val="tx1"/>
                </a:solidFill>
              </a:rPr>
              <a:t>	</a:t>
            </a:r>
            <a:r>
              <a:rPr lang="ru-RU" sz="1300" b="1" dirty="0" smtClean="0">
                <a:solidFill>
                  <a:schemeClr val="tx1"/>
                </a:solidFill>
              </a:rPr>
              <a:t>					</a:t>
            </a:r>
            <a:r>
              <a:rPr lang="ru-RU" sz="1300" b="1" smtClean="0">
                <a:solidFill>
                  <a:schemeClr val="tx1"/>
                </a:solidFill>
              </a:rPr>
              <a:t>			ПОСТАНОВЛЕНИЕ </a:t>
            </a:r>
            <a:r>
              <a:rPr lang="ru-RU" sz="1300" b="1" dirty="0" smtClean="0">
                <a:solidFill>
                  <a:schemeClr val="tx1"/>
                </a:solidFill>
              </a:rPr>
              <a:t>ОКТЯБРЬСКОГО РАЙОНА № 2979 ОТ 27.12.2018 Г.)</a:t>
            </a:r>
          </a:p>
          <a:p>
            <a:pPr marL="0" indent="0" algn="ctr">
              <a:lnSpc>
                <a:spcPct val="135000"/>
              </a:lnSpc>
              <a:spcBef>
                <a:spcPts val="180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					</a:t>
            </a:r>
            <a:r>
              <a:rPr lang="ru-RU" b="1" dirty="0" smtClean="0">
                <a:solidFill>
                  <a:schemeClr val="tx1"/>
                </a:solidFill>
              </a:rPr>
              <a:t>ПРИМЕР РАСЧЕТА: ДОПУСТИМ, ПРИОБРЕЛИ 7 ТАЛОНОВ</a:t>
            </a:r>
          </a:p>
          <a:p>
            <a:pPr marL="0" indent="0" algn="ctr">
              <a:lnSpc>
                <a:spcPct val="135000"/>
              </a:lnSpc>
              <a:spcBef>
                <a:spcPts val="1200"/>
              </a:spcBef>
              <a:buNone/>
            </a:pPr>
            <a:r>
              <a:rPr lang="ru-RU" b="1" dirty="0" smtClean="0">
                <a:solidFill>
                  <a:schemeClr val="tx1"/>
                </a:solidFill>
              </a:rPr>
              <a:t>									7 ТАЛОНОВ * 105,77 РУБ./1 Т. = 740,39 РУБ.</a:t>
            </a:r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4763046"/>
            <a:ext cx="2806261" cy="1812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207" y="2512958"/>
            <a:ext cx="1657417" cy="18110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5" y="986330"/>
            <a:ext cx="2875515" cy="163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1" y="704194"/>
            <a:ext cx="8761413" cy="1177158"/>
          </a:xfrm>
        </p:spPr>
        <p:txBody>
          <a:bodyPr/>
          <a:lstStyle/>
          <a:p>
            <a:pPr algn="ctr"/>
            <a:r>
              <a:rPr lang="ru-RU" sz="3200" b="1" dirty="0" smtClean="0"/>
              <a:t>ЖИЛИЩНАЯ УСЛУГА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«ПРИВОЗНАЯ ВОДА»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14" y="2490952"/>
            <a:ext cx="10710041" cy="4333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 smtClean="0">
                <a:solidFill>
                  <a:schemeClr val="tx1"/>
                </a:solidFill>
              </a:rPr>
              <a:t>	В СЛУЧАЕ НЕОБХОДИМОСТИ ЗАЯВКА НА ПОДВОЗ ВОДЫ ОСУЩЕСТВЛЯЕТСЯ ЧЕРЕЗ ДИСПЕТЧЕРСКУЮ СЛУЖБУ ПО НОМЕРУ ТЕЛЕФОНА 51-3-20.</a:t>
            </a:r>
          </a:p>
          <a:p>
            <a:pPr marL="0" indent="0" algn="just">
              <a:spcBef>
                <a:spcPts val="3600"/>
              </a:spcBef>
              <a:buNone/>
            </a:pPr>
            <a:r>
              <a:rPr lang="ru-RU" sz="3500" b="1" dirty="0" smtClean="0">
                <a:solidFill>
                  <a:schemeClr val="tx1"/>
                </a:solidFill>
              </a:rPr>
              <a:t>	</a:t>
            </a:r>
            <a:r>
              <a:rPr lang="ru-RU" sz="3000" b="1" dirty="0" smtClean="0">
                <a:solidFill>
                  <a:schemeClr val="tx1"/>
                </a:solidFill>
              </a:rPr>
              <a:t>ВОДОВОЗНАЯ МАШИНА</a:t>
            </a:r>
          </a:p>
          <a:p>
            <a:pPr marL="0" indent="0" algn="just">
              <a:buNone/>
            </a:pPr>
            <a:r>
              <a:rPr lang="ru-RU" sz="3000" b="1" dirty="0" smtClean="0">
                <a:solidFill>
                  <a:schemeClr val="tx1"/>
                </a:solidFill>
              </a:rPr>
              <a:t>	РАБОТАЕТ ПО ГРАФИКУ: </a:t>
            </a:r>
            <a:r>
              <a:rPr lang="ru-RU" sz="3000" b="1" dirty="0" smtClean="0">
                <a:solidFill>
                  <a:srgbClr val="FF0000"/>
                </a:solidFill>
              </a:rPr>
              <a:t>ПОНЕДЕЛЬНИК - ЧЕТВЕРГ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01" y="4102647"/>
            <a:ext cx="2176462" cy="1551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74" y="179795"/>
            <a:ext cx="2153505" cy="136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sz="3800" b="1" dirty="0" smtClean="0"/>
              <a:t>РАСЧЕТ ПЛАТЫ ЗА ЖИЛИЩНУЮ УСЛУГУ</a:t>
            </a:r>
            <a:br>
              <a:rPr lang="ru-RU" sz="3800" b="1" dirty="0" smtClean="0"/>
            </a:br>
            <a:r>
              <a:rPr lang="ru-RU" sz="3800" b="1" dirty="0" smtClean="0"/>
              <a:t>«НАЕМ ЖИЛОГО ПОМЕЩЕНИЯ»</a:t>
            </a:r>
            <a:endParaRPr lang="ru-RU" sz="3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0809" y="2543504"/>
            <a:ext cx="2889571" cy="21020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04" y="1681655"/>
            <a:ext cx="4915382" cy="394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Объект 2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974">
            <a:off x="2330235" y="3589390"/>
            <a:ext cx="3748864" cy="248454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813">
            <a:off x="815215" y="4291231"/>
            <a:ext cx="2362971" cy="20132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9754" y="578069"/>
            <a:ext cx="8761413" cy="1450428"/>
          </a:xfrm>
        </p:spPr>
        <p:txBody>
          <a:bodyPr/>
          <a:lstStyle/>
          <a:p>
            <a:pPr algn="ctr"/>
            <a:r>
              <a:rPr lang="ru-RU" sz="3300" b="1" dirty="0" smtClean="0"/>
              <a:t>РАСЧЕТ РАЗМЕРА ПЛАТЫ ЗА ЖИЛИЩНО – КОММУНАЛЬНЫЕ УСЛУГИ МОЖЕТ ПРОИЗВОДИТЬСЯ:</a:t>
            </a:r>
            <a:endParaRPr lang="ru-RU" sz="33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68156" y="2782805"/>
            <a:ext cx="4825157" cy="630621"/>
          </a:xfrm>
        </p:spPr>
        <p:txBody>
          <a:bodyPr/>
          <a:lstStyle/>
          <a:p>
            <a:pPr algn="ctr"/>
            <a:r>
              <a:rPr lang="ru-RU" sz="2000" b="1" dirty="0" smtClean="0"/>
              <a:t>ПО ПОКАЗАНИЯМ УСТАНОВЛЕННЫХ ПРИБОРОВ УЧЕТА</a:t>
            </a:r>
            <a:endParaRPr lang="ru-RU" sz="20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64030" y="2782805"/>
            <a:ext cx="5047868" cy="817371"/>
          </a:xfrm>
        </p:spPr>
        <p:txBody>
          <a:bodyPr/>
          <a:lstStyle/>
          <a:p>
            <a:pPr algn="ctr"/>
            <a:r>
              <a:rPr lang="ru-RU" sz="1700" b="1" dirty="0" smtClean="0"/>
              <a:t>ПО УТВЕРЖДЕННЫМ НОРМАТИВАМ, ИСХОДЯ ИЗ КОЛИЧЕСТВА ПРОЖИВАЮЩИХ ЧЕЛОВЕК И ОБЩЕЙ ПЛОЩАДИ ЖИЛОГО ПОМЕЩЕНИЯ</a:t>
            </a:r>
            <a:endParaRPr lang="ru-RU" sz="1700" b="1" dirty="0"/>
          </a:p>
        </p:txBody>
      </p:sp>
      <p:pic>
        <p:nvPicPr>
          <p:cNvPr id="22" name="Объект 2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06" y="3783505"/>
            <a:ext cx="3228509" cy="2545776"/>
          </a:xfrm>
        </p:spPr>
      </p:pic>
      <p:sp>
        <p:nvSpPr>
          <p:cNvPr id="19" name="Стрелка вниз 18"/>
          <p:cNvSpPr/>
          <p:nvPr/>
        </p:nvSpPr>
        <p:spPr>
          <a:xfrm>
            <a:off x="2962734" y="2231395"/>
            <a:ext cx="798786" cy="509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66596" y="2273437"/>
            <a:ext cx="798786" cy="5093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Объект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386" y="4729655"/>
            <a:ext cx="2554014" cy="155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1" y="704194"/>
            <a:ext cx="8761413" cy="1177158"/>
          </a:xfrm>
        </p:spPr>
        <p:txBody>
          <a:bodyPr/>
          <a:lstStyle/>
          <a:p>
            <a:pPr algn="ctr"/>
            <a:r>
              <a:rPr lang="ru-RU" sz="3200" b="1" dirty="0" smtClean="0"/>
              <a:t>ЖИЛИЩНАЯ УСЛУГА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«НАЕМ ЖИЛОГО ПОМЕЩЕНИЯ»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5214" y="2294977"/>
            <a:ext cx="10710041" cy="452995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</a:rPr>
              <a:t>	ВАЖНО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МП </a:t>
            </a:r>
            <a:r>
              <a:rPr lang="ru-RU" b="1" dirty="0">
                <a:solidFill>
                  <a:srgbClr val="FF0000"/>
                </a:solidFill>
              </a:rPr>
              <a:t>«ЭГК» ПРОИЗВОДИТ НАЧИСЛЕНИЕ ПЛАТЫ ЗА НАЕМ </a:t>
            </a:r>
            <a:r>
              <a:rPr lang="ru-RU" b="1" dirty="0" smtClean="0">
                <a:solidFill>
                  <a:srgbClr val="FF0000"/>
                </a:solidFill>
              </a:rPr>
              <a:t>ПОТРЕБИТЕЛЯМ, ПРОЖИВАЮЩИМ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ЖИЛОМ 	ПОМЕЩЕНИИ </a:t>
            </a:r>
            <a:r>
              <a:rPr lang="ru-RU" b="1" dirty="0">
                <a:solidFill>
                  <a:srgbClr val="FF0000"/>
                </a:solidFill>
              </a:rPr>
              <a:t>НА ОСНОВАНИИ ЗАКЛЮЧЕННОГО </a:t>
            </a:r>
            <a:r>
              <a:rPr lang="ru-RU" b="1" u="sng" dirty="0">
                <a:solidFill>
                  <a:srgbClr val="FF0000"/>
                </a:solidFill>
              </a:rPr>
              <a:t>ДОГОВОРА </a:t>
            </a:r>
            <a:r>
              <a:rPr lang="ru-RU" b="1" u="sng" dirty="0" smtClean="0">
                <a:solidFill>
                  <a:srgbClr val="FF0000"/>
                </a:solidFill>
              </a:rPr>
              <a:t>СОЦИАЛЬНОГО НАЙМА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1900" b="1" dirty="0" smtClean="0">
                <a:solidFill>
                  <a:schemeClr val="tx1"/>
                </a:solidFill>
              </a:rPr>
              <a:t>	ТАРИФЫ ЗА УСЛУГУ «НАЕМ ЖИЛОГО ПОМЕЩЕНИЯ» СОГЛАСНО РЕШЕНИЯ СОВЕТА	ДЕПУТАТОВ </a:t>
            </a:r>
            <a:r>
              <a:rPr lang="ru-RU" sz="1900" b="1" dirty="0">
                <a:solidFill>
                  <a:schemeClr val="tx1"/>
                </a:solidFill>
              </a:rPr>
              <a:t>ПОСЕЛЕНИЯ № 31 ОТ 03 АВГУСТА 2017 </a:t>
            </a:r>
            <a:r>
              <a:rPr lang="ru-RU" sz="1900" b="1" dirty="0" smtClean="0">
                <a:solidFill>
                  <a:schemeClr val="tx1"/>
                </a:solidFill>
              </a:rPr>
              <a:t>ГОДА: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НАЕМ ЖИЛОГО ПОМЕЩЕНИЯ В КАПИТАЛЬНОМ ДОМЕ - </a:t>
            </a:r>
            <a:r>
              <a:rPr lang="ru-RU" b="1" dirty="0">
                <a:solidFill>
                  <a:schemeClr val="tx1"/>
                </a:solidFill>
              </a:rPr>
              <a:t>0,99 РУБ</a:t>
            </a:r>
            <a:r>
              <a:rPr lang="ru-RU" b="1" dirty="0" smtClean="0">
                <a:solidFill>
                  <a:schemeClr val="tx1"/>
                </a:solidFill>
              </a:rPr>
              <a:t>./1 </a:t>
            </a:r>
            <a:r>
              <a:rPr lang="ru-RU" b="1" dirty="0">
                <a:solidFill>
                  <a:schemeClr val="tx1"/>
                </a:solidFill>
              </a:rPr>
              <a:t>КВ.М</a:t>
            </a:r>
            <a:r>
              <a:rPr lang="ru-RU" b="1" dirty="0" smtClean="0">
                <a:solidFill>
                  <a:schemeClr val="tx1"/>
                </a:solidFill>
              </a:rPr>
              <a:t>.;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НАЕМ ЖИЛОГО ПОМЕЩЕНИЯ В ДОМЕ ДЕРЕВЯННОГО И СМЕШАННОГО ИСПОЛНЕНИЯ - 0,59 </a:t>
            </a:r>
            <a:r>
              <a:rPr lang="ru-RU" b="1" dirty="0">
                <a:solidFill>
                  <a:schemeClr val="tx1"/>
                </a:solidFill>
              </a:rPr>
              <a:t>РУБ./1 КВ.М</a:t>
            </a:r>
            <a:r>
              <a:rPr lang="ru-RU" b="1" dirty="0" smtClean="0">
                <a:solidFill>
                  <a:schemeClr val="tx1"/>
                </a:solidFill>
              </a:rPr>
              <a:t>.;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/>
                </a:solidFill>
              </a:rPr>
              <a:t>НАЕМ ЖИЛОГО ПОМЕЩЕНИЯ В ВЕТХОМ ДОМЕ – 0,27 РУБ. /1 КВ.М..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b="1" dirty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ВАЖНО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РЕШЕНИЕМ СОВЕТА ДЕПУТАТОВ ПОСЕЛЕНИЯ </a:t>
            </a:r>
            <a:r>
              <a:rPr lang="ru-RU" b="1" dirty="0">
                <a:solidFill>
                  <a:srgbClr val="FF0000"/>
                </a:solidFill>
              </a:rPr>
              <a:t>№ 31 </a:t>
            </a:r>
            <a:r>
              <a:rPr lang="ru-RU" b="1" dirty="0" smtClean="0">
                <a:solidFill>
                  <a:srgbClr val="FF0000"/>
                </a:solidFill>
              </a:rPr>
              <a:t>ОТ 03 АВГУСТА 2017 ГОДА (ПУНКТ 5.2.) УТВЕРЖДЕНО, 	ЧТО  ПЛАТА ЗА НАЕМ НЕ ВЗИМАЕТСЯ С ДОМОВ, ПРИЗНАННЫХ АВАРИЙНЫМИ.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" y="5579460"/>
            <a:ext cx="351734" cy="1031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631" y="1355067"/>
            <a:ext cx="2100549" cy="11576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7" y="2294977"/>
            <a:ext cx="391509" cy="1183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1" y="289033"/>
            <a:ext cx="2100549" cy="115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961" y="704194"/>
            <a:ext cx="8761413" cy="1177158"/>
          </a:xfrm>
        </p:spPr>
        <p:txBody>
          <a:bodyPr/>
          <a:lstStyle/>
          <a:p>
            <a:pPr algn="ctr"/>
            <a:r>
              <a:rPr lang="ru-RU" sz="3200" b="1" dirty="0"/>
              <a:t>РАСЧЕТ ПЛАТЫ ЗА ЖИЛИЩНУЮ УСЛУГУ</a:t>
            </a:r>
            <a:br>
              <a:rPr lang="ru-RU" sz="3200" b="1" dirty="0"/>
            </a:br>
            <a:r>
              <a:rPr lang="ru-RU" sz="3200" b="1" dirty="0"/>
              <a:t>«НАЕМ ЖИЛОГО ПОМЕЩЕНИЯ»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539" y="2165134"/>
            <a:ext cx="10993819" cy="452995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4000"/>
              </a:lnSpc>
              <a:spcBef>
                <a:spcPts val="1200"/>
              </a:spcBef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ДЛЯ РАСЧЕТА ПЛАТЫ В ОСНОВУ БЕРЕТСЯ ОБЩАЯ ПЛОЩАДЬ ЖИЛОГО ПОМЕЩЕНИЯ И УСТАНОВЛЕННЫЙ ТАРИФ В СОТВЕТСТВИИ С ТИПОМ ДОМА.</a:t>
            </a:r>
          </a:p>
          <a:p>
            <a:pPr marL="0" indent="0" algn="ctr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b="1" dirty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chemeClr val="tx1"/>
                </a:solidFill>
              </a:rPr>
              <a:t>К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ПРИМЕРУ: ОБЩАЯ ПЛОЩАДЬ ЖИЛОГО ПОМЕЩЕНИЯ - 50 КВ.М.</a:t>
            </a: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35000"/>
              </a:lnSpc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35000"/>
              </a:lnSpc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35000"/>
              </a:lnSpc>
              <a:buNone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4132" y="588827"/>
            <a:ext cx="1133469" cy="1513241"/>
          </a:xfrm>
          <a:prstGeom prst="rect">
            <a:avLst/>
          </a:prstGeom>
        </p:spPr>
      </p:pic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601806"/>
              </p:ext>
            </p:extLst>
          </p:nvPr>
        </p:nvGraphicFramePr>
        <p:xfrm>
          <a:off x="630621" y="3321268"/>
          <a:ext cx="10993819" cy="3373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9738">
                  <a:extLst>
                    <a:ext uri="{9D8B030D-6E8A-4147-A177-3AD203B41FA5}">
                      <a16:colId xmlns:a16="http://schemas.microsoft.com/office/drawing/2014/main" xmlns="" val="3407860066"/>
                    </a:ext>
                  </a:extLst>
                </a:gridCol>
                <a:gridCol w="1984352">
                  <a:extLst>
                    <a:ext uri="{9D8B030D-6E8A-4147-A177-3AD203B41FA5}">
                      <a16:colId xmlns:a16="http://schemas.microsoft.com/office/drawing/2014/main" xmlns="" val="4132700351"/>
                    </a:ext>
                  </a:extLst>
                </a:gridCol>
                <a:gridCol w="5719729">
                  <a:extLst>
                    <a:ext uri="{9D8B030D-6E8A-4147-A177-3AD203B41FA5}">
                      <a16:colId xmlns:a16="http://schemas.microsoft.com/office/drawing/2014/main" xmlns="" val="505151248"/>
                    </a:ext>
                  </a:extLst>
                </a:gridCol>
              </a:tblGrid>
              <a:tr h="8463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ТИП ДОМА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ТАРИФ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ПРИМЕР РАСЧЕТА СУММЫ К ОПЛАТЕ</a:t>
                      </a:r>
                      <a:r>
                        <a:rPr lang="ru-RU" b="1" baseline="0" dirty="0" smtClean="0"/>
                        <a:t> ЗА УСЛУГУ «НАЕМ ЖИЛОГО ПОМЕЩЕНИЯ» В МЕСЯЦ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9099813"/>
                  </a:ext>
                </a:extLst>
              </a:tr>
              <a:tr h="71616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КАПИТАЛЬНЫЙ</a:t>
                      </a:r>
                      <a:r>
                        <a:rPr lang="ru-RU" b="1" baseline="0" dirty="0" smtClean="0"/>
                        <a:t> ДОМ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0,99 РУБ./1 КВ.М.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 КВ.М.</a:t>
                      </a:r>
                      <a:r>
                        <a:rPr lang="ru-RU" b="1" baseline="0" dirty="0" smtClean="0"/>
                        <a:t> * 0,99 РУБ./1 КВ.М. =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49,50 РУБ.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717056"/>
                  </a:ext>
                </a:extLst>
              </a:tr>
              <a:tr h="105254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ДОМ ДЕРЕВЯННОГО И СМЕШАННОГО ИСПОЛНЕНИЯ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0,59 РУБ./1 КВ.М.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50 КВ.М.</a:t>
                      </a:r>
                      <a:r>
                        <a:rPr lang="ru-RU" b="1" baseline="0" dirty="0" smtClean="0"/>
                        <a:t> * 0,59 РУБ./1 КВ.М. =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29,50 РУБ.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475976"/>
                  </a:ext>
                </a:extLst>
              </a:tr>
              <a:tr h="75873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ВЕТХИЙ ДОМ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0,27 РУБ./1 КВ.М.</a:t>
                      </a:r>
                      <a:endParaRPr lang="ru-R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50 КВ.М.</a:t>
                      </a:r>
                      <a:r>
                        <a:rPr lang="ru-RU" b="1" baseline="0" dirty="0" smtClean="0"/>
                        <a:t> * 0,27 РУБ./1 КВ.М. = 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13,50 РУБ.</a:t>
                      </a:r>
                      <a:endParaRPr lang="ru-RU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9869973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04" y="212351"/>
            <a:ext cx="1727642" cy="11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52" y="3591028"/>
            <a:ext cx="3495695" cy="19479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0316" y="843950"/>
            <a:ext cx="7725105" cy="2356945"/>
          </a:xfrm>
        </p:spPr>
        <p:txBody>
          <a:bodyPr/>
          <a:lstStyle/>
          <a:p>
            <a:pPr algn="ctr"/>
            <a:r>
              <a:rPr lang="ru-RU" sz="7000" b="1" dirty="0" smtClean="0"/>
              <a:t>СПАСИБО ЗА</a:t>
            </a:r>
            <a:br>
              <a:rPr lang="ru-RU" sz="7000" b="1" dirty="0" smtClean="0"/>
            </a:br>
            <a:r>
              <a:rPr lang="ru-RU" sz="7000" b="1" dirty="0"/>
              <a:t>	</a:t>
            </a:r>
            <a:r>
              <a:rPr lang="ru-RU" sz="7000" b="1" dirty="0" smtClean="0"/>
              <a:t>ВНИМАНИЕ!!!</a:t>
            </a:r>
            <a:endParaRPr lang="ru-RU" sz="7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85" y="3835722"/>
            <a:ext cx="2880490" cy="18003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022" y="4097640"/>
            <a:ext cx="3174095" cy="1800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08" y="662238"/>
            <a:ext cx="2538657" cy="25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356" y="609599"/>
            <a:ext cx="5613708" cy="1250731"/>
          </a:xfrm>
        </p:spPr>
        <p:txBody>
          <a:bodyPr/>
          <a:lstStyle/>
          <a:p>
            <a:r>
              <a:rPr lang="ru-RU" sz="3500" b="1" dirty="0" smtClean="0"/>
              <a:t>ШАБЛОН ПЛАТЕЖНОГО</a:t>
            </a:r>
            <a:br>
              <a:rPr lang="ru-RU" sz="3500" b="1" dirty="0" smtClean="0"/>
            </a:br>
            <a:r>
              <a:rPr lang="ru-RU" sz="3500" b="1" dirty="0" smtClean="0"/>
              <a:t>ДОКУМЕНТА</a:t>
            </a:r>
            <a:endParaRPr lang="ru-RU" sz="35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36" y="406757"/>
            <a:ext cx="1736958" cy="1155866"/>
          </a:xfrm>
        </p:spPr>
      </p:pic>
      <p:pic>
        <p:nvPicPr>
          <p:cNvPr id="4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09" y="1282262"/>
            <a:ext cx="5707593" cy="547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371936" y="2309175"/>
            <a:ext cx="5613708" cy="4548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300" b="1" u="sng" dirty="0" smtClean="0">
                <a:solidFill>
                  <a:schemeClr val="accent1"/>
                </a:solidFill>
              </a:rPr>
              <a:t>В КВИТАНЦИИ ОТОБРАЖАЕТСЯ:</a:t>
            </a:r>
          </a:p>
          <a:p>
            <a:pPr marL="457200" indent="-4572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ПЕРЕЧЕНЬ ПРЕДОСТАВЛЯЕМЫХ УСЛУГ</a:t>
            </a:r>
          </a:p>
          <a:p>
            <a:pPr marL="457200" indent="-4572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ОБЪЕМ ПОТРЕБЛЕННОЙ УСЛУГИ</a:t>
            </a:r>
          </a:p>
          <a:p>
            <a:pPr marL="457200" indent="-4572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УТВЕРЖДЕННЫЙ ТАРИФ ЗА УСЛУГИ</a:t>
            </a:r>
          </a:p>
          <a:p>
            <a:pPr marL="457200" indent="-457200">
              <a:lnSpc>
                <a:spcPct val="135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НАЧИСЛЕННАЯ СУММА К ОПЛАТЕ ЗА ЖКУ В МЕСЯЦ</a:t>
            </a:r>
          </a:p>
          <a:p>
            <a:pPr marL="457200" indent="-4572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ОТОБРАЖЕНИЕ ПРОВЕДЕННЫХ ПЕРЕРАСЧЕТОВ ЗА ЖКУ</a:t>
            </a:r>
          </a:p>
          <a:p>
            <a:pPr marL="457200" indent="-457200">
              <a:lnSpc>
                <a:spcPct val="135000"/>
              </a:lnSpc>
              <a:buFont typeface="Wingdings" panose="05000000000000000000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</a:rPr>
              <a:t>ИТОГОВАЯ СУММА К ОПЛАТЕ ЗА ЖКУ В МЕСЯЦ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837636">
            <a:off x="5806090" y="5350736"/>
            <a:ext cx="399353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820105" flipV="1">
            <a:off x="5734378" y="3106958"/>
            <a:ext cx="1970191" cy="54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961511" flipV="1">
            <a:off x="4096176" y="4959971"/>
            <a:ext cx="532545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264764" flipV="1">
            <a:off x="4958029" y="3406686"/>
            <a:ext cx="33093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929731" y="4361606"/>
            <a:ext cx="399355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flipV="1">
            <a:off x="5278739" y="3876561"/>
            <a:ext cx="330821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0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b="1" dirty="0" smtClean="0"/>
              <a:t>РАСЧЕТ ПЛАТЫ ЗА КОММУНАЛЬНУЮ УСЛУГУ</a:t>
            </a:r>
            <a:br>
              <a:rPr lang="ru-RU" b="1" dirty="0" smtClean="0"/>
            </a:br>
            <a:r>
              <a:rPr lang="ru-RU" b="1" dirty="0" smtClean="0"/>
              <a:t>«ХОЛОДНОЕ ВОДОСНАБЖЕНИЕ»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1502980"/>
            <a:ext cx="4413572" cy="3983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559" y="1502980"/>
            <a:ext cx="4413572" cy="398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8" y="752950"/>
            <a:ext cx="8761413" cy="1054829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«ХОЛОДНОЕ ВОДОСНАБЖЕНИЕ» 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9614" y="2177651"/>
            <a:ext cx="9180642" cy="708137"/>
          </a:xfrm>
        </p:spPr>
        <p:txBody>
          <a:bodyPr/>
          <a:lstStyle/>
          <a:p>
            <a:pPr algn="ctr"/>
            <a:r>
              <a:rPr lang="ru-RU" sz="3000" b="1" dirty="0"/>
              <a:t>ИСХОДЯ ИЗ ПОКАЗАНИЙ </a:t>
            </a:r>
            <a:r>
              <a:rPr lang="ru-RU" sz="3000" b="1" dirty="0" smtClean="0"/>
              <a:t>ПРИБОРА УЧЕТА</a:t>
            </a:r>
            <a:endParaRPr lang="ru-RU" sz="3000" b="1" dirty="0"/>
          </a:p>
        </p:txBody>
      </p:sp>
      <p:sp>
        <p:nvSpPr>
          <p:cNvPr id="7" name="Стрелка вниз 6"/>
          <p:cNvSpPr/>
          <p:nvPr/>
        </p:nvSpPr>
        <p:spPr>
          <a:xfrm rot="18805658">
            <a:off x="1170626" y="2006127"/>
            <a:ext cx="676840" cy="87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26672337"/>
              </p:ext>
            </p:extLst>
          </p:nvPr>
        </p:nvGraphicFramePr>
        <p:xfrm>
          <a:off x="656304" y="3081145"/>
          <a:ext cx="11073241" cy="349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3378">
                  <a:extLst>
                    <a:ext uri="{9D8B030D-6E8A-4147-A177-3AD203B41FA5}">
                      <a16:colId xmlns:a16="http://schemas.microsoft.com/office/drawing/2014/main" xmlns="" val="3128317713"/>
                    </a:ext>
                  </a:extLst>
                </a:gridCol>
                <a:gridCol w="3257838">
                  <a:extLst>
                    <a:ext uri="{9D8B030D-6E8A-4147-A177-3AD203B41FA5}">
                      <a16:colId xmlns:a16="http://schemas.microsoft.com/office/drawing/2014/main" xmlns="" val="1501680623"/>
                    </a:ext>
                  </a:extLst>
                </a:gridCol>
                <a:gridCol w="5102025">
                  <a:extLst>
                    <a:ext uri="{9D8B030D-6E8A-4147-A177-3AD203B41FA5}">
                      <a16:colId xmlns:a16="http://schemas.microsoft.com/office/drawing/2014/main" xmlns="" val="378086559"/>
                    </a:ext>
                  </a:extLst>
                </a:gridCol>
              </a:tblGrid>
              <a:tr h="1937110">
                <a:tc>
                  <a:txBody>
                    <a:bodyPr/>
                    <a:lstStyle/>
                    <a:p>
                      <a:pPr algn="ctr"/>
                      <a:endParaRPr lang="ru-RU" sz="2500" dirty="0" smtClean="0"/>
                    </a:p>
                    <a:p>
                      <a:pPr algn="ctr"/>
                      <a:endParaRPr lang="ru-RU" sz="2500" dirty="0" smtClean="0"/>
                    </a:p>
                    <a:p>
                      <a:pPr algn="ctr"/>
                      <a:r>
                        <a:rPr lang="ru-RU" sz="2500" dirty="0" smtClean="0"/>
                        <a:t>ТАРИФ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500" dirty="0" smtClean="0"/>
                    </a:p>
                    <a:p>
                      <a:pPr algn="ctr"/>
                      <a:r>
                        <a:rPr lang="ru-RU" sz="2500" dirty="0" smtClean="0"/>
                        <a:t>ОБЪЕМ ПОТРЕБЛЕННОЙ ВОДЫ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500" b="1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500" b="1" dirty="0" smtClean="0"/>
                        <a:t>ПРИМЕР РАСЧЕТА СУММЫ К ОПЛАТЕ</a:t>
                      </a:r>
                      <a:r>
                        <a:rPr lang="ru-RU" sz="2500" b="1" baseline="0" dirty="0" smtClean="0"/>
                        <a:t> ЗА УСЛУГУ «ХОЛОДНАЯ ВОДА» В МЕСЯЦ</a:t>
                      </a:r>
                      <a:endParaRPr lang="ru-RU" sz="2500" b="1" dirty="0" smtClean="0"/>
                    </a:p>
                    <a:p>
                      <a:pPr algn="ctr"/>
                      <a:endParaRPr lang="ru-RU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561189"/>
                  </a:ext>
                </a:extLst>
              </a:tr>
              <a:tr h="150316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endParaRPr lang="ru-RU" sz="1900" b="1" dirty="0" smtClean="0"/>
                    </a:p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100" b="1" dirty="0" smtClean="0"/>
                        <a:t>97,85 РУБ./1</a:t>
                      </a:r>
                      <a:r>
                        <a:rPr lang="ru-RU" sz="2100" b="1" baseline="0" dirty="0" smtClean="0"/>
                        <a:t> КУБ.М.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b="1" baseline="0" dirty="0" smtClean="0"/>
                        <a:t>(ПРИКАЗ РСТ ХМАО – ЮГРЫ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200" b="1" baseline="0" dirty="0" smtClean="0"/>
                        <a:t>№ 62-НП ОТ 22.11.2018 Г.)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500" b="1" dirty="0" smtClean="0"/>
                    </a:p>
                    <a:p>
                      <a:pPr algn="ctr"/>
                      <a:r>
                        <a:rPr lang="ru-RU" sz="2500" b="1" dirty="0" smtClean="0"/>
                        <a:t>3 КУБ.М.</a:t>
                      </a:r>
                      <a:endParaRPr lang="ru-RU" sz="2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500" b="1" dirty="0" smtClean="0"/>
                    </a:p>
                    <a:p>
                      <a:pPr algn="ctr"/>
                      <a:r>
                        <a:rPr lang="ru-RU" sz="2200" b="1" dirty="0" smtClean="0"/>
                        <a:t>3</a:t>
                      </a:r>
                      <a:r>
                        <a:rPr lang="ru-RU" sz="2200" b="1" baseline="0" dirty="0" smtClean="0"/>
                        <a:t> КУБ.М. * 97,85 РУБ./1 КУБ.М. = 293,55 РУБ.</a:t>
                      </a:r>
                      <a:endParaRPr lang="ru-RU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8249139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77" y="1082449"/>
            <a:ext cx="1864743" cy="1399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5" y="266083"/>
            <a:ext cx="973733" cy="9737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61" y="2771789"/>
            <a:ext cx="1225607" cy="10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8" y="752950"/>
            <a:ext cx="8761413" cy="1054829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«ХОЛОДНОЕ ВОДОСНАБЖЕНИЕ»</a:t>
            </a:r>
            <a:endParaRPr lang="ru-RU" sz="33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58760" y="2257803"/>
            <a:ext cx="11035861" cy="690651"/>
          </a:xfrm>
        </p:spPr>
        <p:txBody>
          <a:bodyPr/>
          <a:lstStyle/>
          <a:p>
            <a:pPr algn="ctr"/>
            <a:r>
              <a:rPr lang="ru-RU" sz="2800" b="1" dirty="0"/>
              <a:t>ИСХОДЯ ИЗ УТВЕРЖДЕННЫХ </a:t>
            </a:r>
            <a:r>
              <a:rPr lang="ru-RU" sz="2800" b="1" dirty="0" smtClean="0"/>
              <a:t>НОРМАТИВОВ ПОТРЕБЛЕНИЯ</a:t>
            </a:r>
            <a:endParaRPr lang="ru-RU" sz="2800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110" y="2994568"/>
            <a:ext cx="11088414" cy="371103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lnSpc>
                <a:spcPct val="145000"/>
              </a:lnSpc>
              <a:spcBef>
                <a:spcPts val="300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ПРИКАЗ ДЕПАРТАМЕНТА </a:t>
            </a:r>
            <a:r>
              <a:rPr lang="ru-RU" sz="2100" b="1" dirty="0" err="1" smtClean="0">
                <a:solidFill>
                  <a:schemeClr val="bg1"/>
                </a:solidFill>
              </a:rPr>
              <a:t>ЖККиЭ</a:t>
            </a:r>
            <a:endParaRPr lang="ru-RU" sz="2100" b="1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ХМАО – ЮГРЫ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</a:rPr>
              <a:t>№ 22-НП ОТ 11.11.2013 Г.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«ОБ УСТАНОВЛЕНИИ НОРМАТИВОВ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ПОТРЕБЛЕНИЯ КОММУНАЛЬНЫХ УСЛУГ</a:t>
            </a:r>
            <a:endParaRPr lang="ru-RU" sz="2100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ПО </a:t>
            </a:r>
            <a:r>
              <a:rPr lang="ru-RU" sz="2100" b="1" dirty="0">
                <a:solidFill>
                  <a:schemeClr val="bg1"/>
                </a:solidFill>
              </a:rPr>
              <a:t>ХОЛОДНОМУ И </a:t>
            </a:r>
            <a:r>
              <a:rPr lang="ru-RU" sz="2100" b="1" dirty="0" smtClean="0">
                <a:solidFill>
                  <a:schemeClr val="bg1"/>
                </a:solidFill>
              </a:rPr>
              <a:t>ГОРЯЧЕМУ</a:t>
            </a: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ВОДОСНАБЖЕНИЮ И ВОДООТВЕДЕНИЮ</a:t>
            </a:r>
            <a:endParaRPr lang="ru-RU" sz="2100" dirty="0">
              <a:solidFill>
                <a:schemeClr val="bg1"/>
              </a:solidFill>
            </a:endParaRPr>
          </a:p>
          <a:p>
            <a:pPr marL="0" indent="0">
              <a:lnSpc>
                <a:spcPct val="145000"/>
              </a:lnSpc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chemeClr val="bg1"/>
                </a:solidFill>
              </a:rPr>
              <a:t>НА ТЕРРИТОРИИ ХМАО – ЮГРЫ»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19023572">
            <a:off x="716192" y="2093750"/>
            <a:ext cx="685137" cy="7205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3" y="3113596"/>
            <a:ext cx="5351513" cy="35184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082" y="1190421"/>
            <a:ext cx="1736619" cy="13037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5" y="216688"/>
            <a:ext cx="973733" cy="973733"/>
          </a:xfrm>
          <a:prstGeom prst="rect">
            <a:avLst/>
          </a:prstGeom>
        </p:spPr>
      </p:pic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6692304" y="4621925"/>
            <a:ext cx="4689298" cy="1413641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2650" b="1" dirty="0" smtClean="0">
                <a:solidFill>
                  <a:schemeClr val="bg1"/>
                </a:solidFill>
              </a:rPr>
              <a:t>ПРИМЕР ОТОБРАЖЕНИЯ УСЛУГИ В КВИТАНЦИИ</a:t>
            </a:r>
          </a:p>
          <a:p>
            <a:pPr algn="ctr"/>
            <a:r>
              <a:rPr lang="ru-RU" sz="2650" b="1" dirty="0" smtClean="0">
                <a:solidFill>
                  <a:schemeClr val="bg1"/>
                </a:solidFill>
              </a:rPr>
              <a:t>РАСЧЕТ НА 1 ЧЕЛОВЕКА</a:t>
            </a:r>
            <a:endParaRPr lang="ru-RU" sz="26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297" y="977462"/>
            <a:ext cx="5265681" cy="4918841"/>
          </a:xfrm>
        </p:spPr>
        <p:txBody>
          <a:bodyPr/>
          <a:lstStyle/>
          <a:p>
            <a:r>
              <a:rPr lang="ru-RU" b="1" dirty="0" smtClean="0"/>
              <a:t>РАСЧЕТ ПЛАТЫ ЗА КОММУНАЛЬНУЮ УСЛУГУ</a:t>
            </a:r>
            <a:br>
              <a:rPr lang="ru-RU" b="1" dirty="0" smtClean="0"/>
            </a:br>
            <a:r>
              <a:rPr lang="ru-RU" b="1" dirty="0" smtClean="0"/>
              <a:t>«ГОРЯЧЕЕ ВОДОСНАБЖЕНИЕ»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95559" y="1502980"/>
            <a:ext cx="4413572" cy="39834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87" y="1502980"/>
            <a:ext cx="4956296" cy="41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588" y="752950"/>
            <a:ext cx="8761413" cy="1054829"/>
          </a:xfrm>
        </p:spPr>
        <p:txBody>
          <a:bodyPr/>
          <a:lstStyle/>
          <a:p>
            <a:pPr algn="ctr"/>
            <a:r>
              <a:rPr lang="ru-RU" sz="3300" b="1" dirty="0"/>
              <a:t>РАСЧЕТ ПЛАТЫ ЗА </a:t>
            </a:r>
            <a:r>
              <a:rPr lang="ru-RU" sz="3300" b="1" dirty="0" smtClean="0"/>
              <a:t>КОММУНАЛЬНУЮ  УСЛУГУ «ГОРЯЧЕЕ ВОДОСНАБЖЕНИЕ» </a:t>
            </a:r>
            <a:endParaRPr lang="ru-RU" sz="3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39614" y="2177651"/>
            <a:ext cx="9180642" cy="708137"/>
          </a:xfrm>
        </p:spPr>
        <p:txBody>
          <a:bodyPr/>
          <a:lstStyle/>
          <a:p>
            <a:pPr algn="ctr"/>
            <a:r>
              <a:rPr lang="ru-RU" sz="3000" b="1" dirty="0"/>
              <a:t>ИСХОДЯ ИЗ ПОКАЗАНИЙ </a:t>
            </a:r>
            <a:r>
              <a:rPr lang="ru-RU" sz="3000" b="1" dirty="0" smtClean="0"/>
              <a:t>ПРИБОРА УЧЕТА</a:t>
            </a:r>
            <a:endParaRPr lang="ru-RU" sz="3000" b="1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9673129"/>
              </p:ext>
            </p:extLst>
          </p:nvPr>
        </p:nvGraphicFramePr>
        <p:xfrm>
          <a:off x="515007" y="3081145"/>
          <a:ext cx="11161985" cy="349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825">
                  <a:extLst>
                    <a:ext uri="{9D8B030D-6E8A-4147-A177-3AD203B41FA5}">
                      <a16:colId xmlns:a16="http://schemas.microsoft.com/office/drawing/2014/main" xmlns="" val="654948563"/>
                    </a:ext>
                  </a:extLst>
                </a:gridCol>
                <a:gridCol w="2263092">
                  <a:extLst>
                    <a:ext uri="{9D8B030D-6E8A-4147-A177-3AD203B41FA5}">
                      <a16:colId xmlns:a16="http://schemas.microsoft.com/office/drawing/2014/main" xmlns="" val="3128317713"/>
                    </a:ext>
                  </a:extLst>
                </a:gridCol>
                <a:gridCol w="2175641">
                  <a:extLst>
                    <a:ext uri="{9D8B030D-6E8A-4147-A177-3AD203B41FA5}">
                      <a16:colId xmlns:a16="http://schemas.microsoft.com/office/drawing/2014/main" xmlns="" val="1501680623"/>
                    </a:ext>
                  </a:extLst>
                </a:gridCol>
                <a:gridCol w="4498427">
                  <a:extLst>
                    <a:ext uri="{9D8B030D-6E8A-4147-A177-3AD203B41FA5}">
                      <a16:colId xmlns:a16="http://schemas.microsoft.com/office/drawing/2014/main" xmlns="" val="378086559"/>
                    </a:ext>
                  </a:extLst>
                </a:gridCol>
              </a:tblGrid>
              <a:tr h="1470850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АДРЕСА ПОСТАВКИ</a:t>
                      </a:r>
                      <a:r>
                        <a:rPr lang="ru-RU" sz="2000" baseline="0" dirty="0" smtClean="0"/>
                        <a:t> РЕСУРСА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ТАРИФ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dirty="0" smtClean="0"/>
                        <a:t>(ПРИКАЗ</a:t>
                      </a:r>
                      <a:r>
                        <a:rPr lang="ru-RU" sz="1200" baseline="0" dirty="0" smtClean="0"/>
                        <a:t> РСТ ХМАО – ЮГРЫ № 109—НП ОТ 13.12.2018 Г.)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sz="1200" baseline="0" dirty="0" smtClean="0"/>
                        <a:t>(ПОСТАНОВЛЕНИЕ ОКТЯБРЬСКОГО РАЙОНА № 2979 ОТ 27.12.2018 Г.)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ОБЪЕМ ПОТРЕБЛЕННОЙ ВОДЫ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ПРИМЕР РАСЧЕТА СУММЫ К ОПЛАТЕ</a:t>
                      </a:r>
                      <a:r>
                        <a:rPr lang="ru-RU" sz="2000" b="1" baseline="0" dirty="0" smtClean="0"/>
                        <a:t> ЗА УСЛУГУ «ГОРЯЧАЯ ВОДА» В МЕСЯЦ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561189"/>
                  </a:ext>
                </a:extLst>
              </a:tr>
              <a:tr h="90771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 smtClean="0"/>
                        <a:t>УЛ.</a:t>
                      </a:r>
                      <a:r>
                        <a:rPr lang="ru-RU" sz="2000" b="1" baseline="0" dirty="0" smtClean="0"/>
                        <a:t> КРЫМСКАЯ,        Д. 12А И 39А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 smtClean="0"/>
                        <a:t>148,17 РУБ./1</a:t>
                      </a:r>
                      <a:r>
                        <a:rPr lang="ru-RU" sz="2000" b="1" baseline="0" dirty="0" smtClean="0"/>
                        <a:t> КУБ.М.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 КУБ.М.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r>
                        <a:rPr lang="ru-RU" sz="2000" b="1" baseline="0" dirty="0" smtClean="0"/>
                        <a:t> КУБ.М. * 148,17 РУБ./1 КУБ.М. = 740,85 РУБ.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8637243"/>
                  </a:ext>
                </a:extLst>
              </a:tr>
              <a:tr h="941087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 smtClean="0"/>
                        <a:t>ГОРОДОК СУПТР - 10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</a:pPr>
                      <a:r>
                        <a:rPr lang="ru-RU" sz="2000" b="1" dirty="0" smtClean="0"/>
                        <a:t>96,55 РУБ./1</a:t>
                      </a:r>
                      <a:r>
                        <a:rPr lang="ru-RU" sz="2000" b="1" baseline="0" dirty="0" smtClean="0"/>
                        <a:t> КУБ.М.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 КУБ.М.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/>
                        <a:t>5 КУБ.М. * 96,55 РУБ./1 КУБ.М. = 482,75 РУБ.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824913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933" y="1123758"/>
            <a:ext cx="2153416" cy="1209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1" y="195247"/>
            <a:ext cx="833775" cy="11154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6" y="2364517"/>
            <a:ext cx="1225607" cy="1042542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18805658">
            <a:off x="1227705" y="2014763"/>
            <a:ext cx="676840" cy="876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1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1202</TotalTime>
  <Words>1570</Words>
  <Application>Microsoft Office PowerPoint</Application>
  <PresentationFormat>Произвольный</PresentationFormat>
  <Paragraphs>374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Совет директоров</vt:lpstr>
      <vt:lpstr>Начисление гражданам платы за жилищно – коммунальные услуги</vt:lpstr>
      <vt:lpstr>ЖИЛИЩНО – КОММУНАЛЬНЫЕ УСЛУГИ ПОДРАЗДЕЛЯЮТСЯ НА:</vt:lpstr>
      <vt:lpstr>РАСЧЕТ РАЗМЕРА ПЛАТЫ ЗА ЖИЛИЩНО – КОММУНАЛЬНЫЕ УСЛУГИ МОЖЕТ ПРОИЗВОДИТЬСЯ:</vt:lpstr>
      <vt:lpstr>ШАБЛОН ПЛАТЕЖНОГО ДОКУМЕНТА</vt:lpstr>
      <vt:lpstr>РАСЧЕТ ПЛАТЫ ЗА КОММУНАЛЬНУЮ УСЛУГУ «ХОЛОДНОЕ ВОДОСНАБЖЕНИЕ»</vt:lpstr>
      <vt:lpstr>РАСЧЕТ ПЛАТЫ ЗА КОММУНАЛЬНУЮ  УСЛУГУ «ХОЛОДНОЕ ВОДОСНАБЖЕНИЕ» </vt:lpstr>
      <vt:lpstr>РАСЧЕТ ПЛАТЫ ЗА КОММУНАЛЬНУЮ  УСЛУГУ «ХОЛОДНОЕ ВОДОСНАБЖЕНИЕ»</vt:lpstr>
      <vt:lpstr>РАСЧЕТ ПЛАТЫ ЗА КОММУНАЛЬНУЮ УСЛУГУ «ГОРЯЧЕЕ ВОДОСНАБЖЕНИЕ»</vt:lpstr>
      <vt:lpstr>РАСЧЕТ ПЛАТЫ ЗА КОММУНАЛЬНУЮ  УСЛУГУ «ГОРЯЧЕЕ ВОДОСНАБЖЕНИЕ» </vt:lpstr>
      <vt:lpstr>РАСЧЕТ ПЛАТЫ ЗА КОММУНАЛЬНУЮ  УСЛУГУ «ГОРЯЧЕЕ ВОДОСНАБЖЕНИЕ»</vt:lpstr>
      <vt:lpstr>РАСЧЕТ ПЛАТЫ ЗА КОММУНАЛЬНУЮ УСЛУГУ «ВОДООТВЕДЕНИЕ»</vt:lpstr>
      <vt:lpstr>РАСЧЕТ ПЛАТЫ ЗА КОММУНАЛЬНУЮ УСЛУГУ «ВОДООТВЕДЕНИЕ» (КАНАЛИЗАЦИЯ ЧЕРЕЗ КНС)</vt:lpstr>
      <vt:lpstr>РАСЧЕТ ПЛАТЫ ЗА КОММУНАЛЬНУЮ УСЛУГУ «ВОДООТВЕДЕНИЕ» (КАНАЛИЗАЦИЯ ЧЕРЕЗ КНС)</vt:lpstr>
      <vt:lpstr>РАСЧЕТ ПЛАТЫ ЗА ЖИЛИЩНУЮ УСЛУГУ «ВЫВОЗ ЖИДКИХ БЫТОВЫХ ОТХОДОВ»</vt:lpstr>
      <vt:lpstr>РАСЧЕТ ПЛАТЫ ЗА ЖИЛИЩНУЮ УСЛУГУ «ВЫВОЗ ЖИДКИХ БЫТОВЫХ ОТХОДОВ»</vt:lpstr>
      <vt:lpstr>ПРИМЕР РАСЧЕТА ПЛАТЫ ЗА ЖИЛИЩНУЮ УСЛУГУ «ВЫВОЗ ЖИДКИХ БЫТОВЫХ ОТХОДОВ»</vt:lpstr>
      <vt:lpstr>РАСЧЕТ ПЛАТЫ ЗА КОММУНАЛЬНУЮ УСЛУГУ «ОТОПЛЕНИЕ»</vt:lpstr>
      <vt:lpstr>КОММУНАЛЬНАЯ  УСЛУГА  «ОТОПЛЕНИЕ» </vt:lpstr>
      <vt:lpstr>РАСЧЕТ ПЛАТЫ ЗА КОММУНАЛЬНУЮ  УСЛУГУ «ОТОПЛЕНИЕ»</vt:lpstr>
      <vt:lpstr>ПРИМЕР РАСЧЕТА ПЛАТЫ ЗА КОММУНАЛЬНУЮ УСЛУГУ «ОТОПЛЕНИЕ» ПО УТВЕРЖДЕННЫМ НОРМАТИВАМ</vt:lpstr>
      <vt:lpstr>РАСЧЕТ ПЛАТЫ ЗА КОММУНАЛЬНУЮ  УСЛУГУ «ОТОПЛЕНИЕ»</vt:lpstr>
      <vt:lpstr>РАСЧЕТ ПЛАТЫ ЗА КОММУНАЛЬНУЮ  УСЛУГУ «ОТОПЛЕНИЕ»</vt:lpstr>
      <vt:lpstr>РАСЧЕТ ПЛАТЫ ЗА КОММУНАЛЬНУЮ  УСЛУГУ «ОТОПЛЕНИЕ»</vt:lpstr>
      <vt:lpstr>РАСЧЕТ ПЛАТЫ ЗА КОММУНАЛЬНУЮ  УСЛУГУ «ОТОПЛЕНИЕ»</vt:lpstr>
      <vt:lpstr>РАСЧЕТ ПЛАТЫ ЗА КОММУНАЛЬНУЮ  УСЛУГУ «ОТОПЛЕНИЕ»</vt:lpstr>
      <vt:lpstr>РАСЧЕТ ПЛАТЫ ЗА ЖИЛИЩНУЮ УСЛУГУ «ПРИВОЗНАЯ ВОДА»</vt:lpstr>
      <vt:lpstr>ЖИЛИЩНАЯ УСЛУГА «ПРИВОЗНАЯ ВОДА»</vt:lpstr>
      <vt:lpstr>ЖИЛИЩНАЯ УСЛУГА «ПРИВОЗНАЯ ВОДА»</vt:lpstr>
      <vt:lpstr>РАСЧЕТ ПЛАТЫ ЗА ЖИЛИЩНУЮ УСЛУГУ «НАЕМ ЖИЛОГО ПОМЕЩЕНИЯ»</vt:lpstr>
      <vt:lpstr>ЖИЛИЩНАЯ УСЛУГА «НАЕМ ЖИЛОГО ПОМЕЩЕНИЯ»</vt:lpstr>
      <vt:lpstr>РАСЧЕТ ПЛАТЫ ЗА ЖИЛИЩНУЮ УСЛУГУ «НАЕМ ЖИЛОГО ПОМЕЩЕНИЯ»</vt:lpstr>
      <vt:lpstr>СПАСИБО ЗА  ВНИМАНИЕ!!!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Начисление гражданам платы за жилищно – коммунальные услуги</dc:title>
  <dc:creator>Администратор</dc:creator>
  <cp:lastModifiedBy>Заболотская, Марина Валерьевна</cp:lastModifiedBy>
  <cp:revision>565</cp:revision>
  <dcterms:created xsi:type="dcterms:W3CDTF">2019-04-11T10:26:08Z</dcterms:created>
  <dcterms:modified xsi:type="dcterms:W3CDTF">2019-04-22T06:57:16Z</dcterms:modified>
</cp:coreProperties>
</file>